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6858000" cy="9906000" type="A4"/>
  <p:notesSz cx="6888163" cy="10018713"/>
  <p:defaultTextStyle>
    <a:defPPr>
      <a:defRPr lang="en-US"/>
    </a:defPPr>
    <a:lvl1pPr marL="0" algn="l" defTabSz="1072866" rtl="0" eaLnBrk="1" latinLnBrk="0" hangingPunct="1">
      <a:defRPr sz="2112" kern="1200">
        <a:solidFill>
          <a:schemeClr val="tx1"/>
        </a:solidFill>
        <a:latin typeface="+mn-lt"/>
        <a:ea typeface="+mn-ea"/>
        <a:cs typeface="+mn-cs"/>
      </a:defRPr>
    </a:lvl1pPr>
    <a:lvl2pPr marL="536433" algn="l" defTabSz="1072866" rtl="0" eaLnBrk="1" latinLnBrk="0" hangingPunct="1">
      <a:defRPr sz="2112" kern="1200">
        <a:solidFill>
          <a:schemeClr val="tx1"/>
        </a:solidFill>
        <a:latin typeface="+mn-lt"/>
        <a:ea typeface="+mn-ea"/>
        <a:cs typeface="+mn-cs"/>
      </a:defRPr>
    </a:lvl2pPr>
    <a:lvl3pPr marL="1072866" algn="l" defTabSz="1072866" rtl="0" eaLnBrk="1" latinLnBrk="0" hangingPunct="1">
      <a:defRPr sz="2112" kern="1200">
        <a:solidFill>
          <a:schemeClr val="tx1"/>
        </a:solidFill>
        <a:latin typeface="+mn-lt"/>
        <a:ea typeface="+mn-ea"/>
        <a:cs typeface="+mn-cs"/>
      </a:defRPr>
    </a:lvl3pPr>
    <a:lvl4pPr marL="1609298" algn="l" defTabSz="1072866" rtl="0" eaLnBrk="1" latinLnBrk="0" hangingPunct="1">
      <a:defRPr sz="2112" kern="1200">
        <a:solidFill>
          <a:schemeClr val="tx1"/>
        </a:solidFill>
        <a:latin typeface="+mn-lt"/>
        <a:ea typeface="+mn-ea"/>
        <a:cs typeface="+mn-cs"/>
      </a:defRPr>
    </a:lvl4pPr>
    <a:lvl5pPr marL="2145731" algn="l" defTabSz="1072866" rtl="0" eaLnBrk="1" latinLnBrk="0" hangingPunct="1">
      <a:defRPr sz="2112" kern="1200">
        <a:solidFill>
          <a:schemeClr val="tx1"/>
        </a:solidFill>
        <a:latin typeface="+mn-lt"/>
        <a:ea typeface="+mn-ea"/>
        <a:cs typeface="+mn-cs"/>
      </a:defRPr>
    </a:lvl5pPr>
    <a:lvl6pPr marL="2682164" algn="l" defTabSz="1072866" rtl="0" eaLnBrk="1" latinLnBrk="0" hangingPunct="1">
      <a:defRPr sz="2112" kern="1200">
        <a:solidFill>
          <a:schemeClr val="tx1"/>
        </a:solidFill>
        <a:latin typeface="+mn-lt"/>
        <a:ea typeface="+mn-ea"/>
        <a:cs typeface="+mn-cs"/>
      </a:defRPr>
    </a:lvl6pPr>
    <a:lvl7pPr marL="3218597" algn="l" defTabSz="1072866" rtl="0" eaLnBrk="1" latinLnBrk="0" hangingPunct="1">
      <a:defRPr sz="2112" kern="1200">
        <a:solidFill>
          <a:schemeClr val="tx1"/>
        </a:solidFill>
        <a:latin typeface="+mn-lt"/>
        <a:ea typeface="+mn-ea"/>
        <a:cs typeface="+mn-cs"/>
      </a:defRPr>
    </a:lvl7pPr>
    <a:lvl8pPr marL="3755029" algn="l" defTabSz="1072866" rtl="0" eaLnBrk="1" latinLnBrk="0" hangingPunct="1">
      <a:defRPr sz="2112" kern="1200">
        <a:solidFill>
          <a:schemeClr val="tx1"/>
        </a:solidFill>
        <a:latin typeface="+mn-lt"/>
        <a:ea typeface="+mn-ea"/>
        <a:cs typeface="+mn-cs"/>
      </a:defRPr>
    </a:lvl8pPr>
    <a:lvl9pPr marL="4291462" algn="l" defTabSz="1072866" rtl="0" eaLnBrk="1" latinLnBrk="0" hangingPunct="1">
      <a:defRPr sz="2112"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181" userDrawn="1">
          <p15:clr>
            <a:srgbClr val="A4A3A4"/>
          </p15:clr>
        </p15:guide>
        <p15:guide id="2" orient="horz" pos="1593" userDrawn="1">
          <p15:clr>
            <a:srgbClr val="A4A3A4"/>
          </p15:clr>
        </p15:guide>
        <p15:guide id="3" pos="149" userDrawn="1">
          <p15:clr>
            <a:srgbClr val="A4A3A4"/>
          </p15:clr>
        </p15:guide>
        <p15:guide id="4" pos="4171" userDrawn="1">
          <p15:clr>
            <a:srgbClr val="A4A3A4"/>
          </p15:clr>
        </p15:guide>
      </p15:sldGuideLst>
    </p:ext>
    <p:ext uri="{2D200454-40CA-4A62-9FC3-DE9A4176ACB9}">
      <p15:notesGuideLst xmlns:p15="http://schemas.microsoft.com/office/powerpoint/2012/main" xmlns="">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782" autoAdjust="0"/>
  </p:normalViewPr>
  <p:slideViewPr>
    <p:cSldViewPr snapToGrid="0" snapToObjects="1">
      <p:cViewPr>
        <p:scale>
          <a:sx n="100" d="100"/>
          <a:sy n="100" d="100"/>
        </p:scale>
        <p:origin x="-1182" y="1860"/>
      </p:cViewPr>
      <p:guideLst>
        <p:guide orient="horz" pos="5181"/>
        <p:guide orient="horz" pos="1593"/>
        <p:guide pos="149"/>
        <p:guide pos="4171"/>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9787" y="9175638"/>
            <a:ext cx="803540" cy="731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1" y="1"/>
            <a:ext cx="2984871" cy="236663"/>
          </a:xfrm>
          <a:prstGeom prst="rect">
            <a:avLst/>
          </a:prstGeom>
        </p:spPr>
        <p:txBody>
          <a:bodyPr vert="horz" lIns="219949" tIns="46556" rIns="183291" bIns="46556" rtlCol="0"/>
          <a:lstStyle>
            <a:lvl1pPr algn="l">
              <a:defRPr sz="1200"/>
            </a:lvl1pPr>
          </a:lstStyle>
          <a:p>
            <a:endParaRPr lang="en-GB" sz="900" dirty="0"/>
          </a:p>
        </p:txBody>
      </p:sp>
      <p:sp>
        <p:nvSpPr>
          <p:cNvPr id="3" name="Date Placeholder 2"/>
          <p:cNvSpPr>
            <a:spLocks noGrp="1"/>
          </p:cNvSpPr>
          <p:nvPr>
            <p:ph type="dt" sz="quarter" idx="1"/>
          </p:nvPr>
        </p:nvSpPr>
        <p:spPr>
          <a:xfrm>
            <a:off x="3901699" y="1"/>
            <a:ext cx="2984871" cy="236663"/>
          </a:xfrm>
          <a:prstGeom prst="rect">
            <a:avLst/>
          </a:prstGeom>
        </p:spPr>
        <p:txBody>
          <a:bodyPr vert="horz" lIns="219949" tIns="46556" rIns="183291" bIns="46556" rtlCol="0"/>
          <a:lstStyle>
            <a:lvl1pPr algn="r">
              <a:defRPr sz="1200"/>
            </a:lvl1pPr>
          </a:lstStyle>
          <a:p>
            <a:fld id="{FD51D3D3-FD18-4681-9F4D-FACA76A9F716}" type="datetimeFigureOut">
              <a:rPr lang="en-GB" sz="900"/>
              <a:t>30/05/2018</a:t>
            </a:fld>
            <a:endParaRPr lang="en-GB" sz="900"/>
          </a:p>
        </p:txBody>
      </p:sp>
      <p:sp>
        <p:nvSpPr>
          <p:cNvPr id="4" name="Footer Placeholder 3"/>
          <p:cNvSpPr>
            <a:spLocks noGrp="1"/>
          </p:cNvSpPr>
          <p:nvPr>
            <p:ph type="ftr" sz="quarter" idx="2"/>
          </p:nvPr>
        </p:nvSpPr>
        <p:spPr>
          <a:xfrm>
            <a:off x="1" y="229420"/>
            <a:ext cx="2984871" cy="236663"/>
          </a:xfrm>
          <a:prstGeom prst="rect">
            <a:avLst/>
          </a:prstGeom>
        </p:spPr>
        <p:txBody>
          <a:bodyPr vert="horz" lIns="219949" tIns="46556" rIns="183291" bIns="46556" rtlCol="0" anchor="b"/>
          <a:lstStyle>
            <a:lvl1pPr algn="l">
              <a:defRPr sz="1200"/>
            </a:lvl1pPr>
          </a:lstStyle>
          <a:p>
            <a:endParaRPr lang="en-GB" sz="900"/>
          </a:p>
        </p:txBody>
      </p:sp>
      <p:sp>
        <p:nvSpPr>
          <p:cNvPr id="5" name="Slide Number Placeholder 4"/>
          <p:cNvSpPr>
            <a:spLocks noGrp="1"/>
          </p:cNvSpPr>
          <p:nvPr>
            <p:ph type="sldNum" sz="quarter" idx="3"/>
          </p:nvPr>
        </p:nvSpPr>
        <p:spPr>
          <a:xfrm>
            <a:off x="3901699" y="229420"/>
            <a:ext cx="2984871" cy="236663"/>
          </a:xfrm>
          <a:prstGeom prst="rect">
            <a:avLst/>
          </a:prstGeom>
        </p:spPr>
        <p:txBody>
          <a:bodyPr vert="horz" lIns="219949" tIns="46556" rIns="183291" bIns="46556"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4871" cy="234967"/>
          </a:xfrm>
          <a:prstGeom prst="rect">
            <a:avLst/>
          </a:prstGeom>
        </p:spPr>
        <p:txBody>
          <a:bodyPr vert="horz" lIns="219949" tIns="46556" rIns="219949" bIns="46556" rtlCol="0"/>
          <a:lstStyle>
            <a:lvl1pPr algn="l">
              <a:defRPr sz="900"/>
            </a:lvl1pPr>
          </a:lstStyle>
          <a:p>
            <a:endParaRPr lang="en-GB" dirty="0"/>
          </a:p>
        </p:txBody>
      </p:sp>
      <p:sp>
        <p:nvSpPr>
          <p:cNvPr id="3" name="Date Placeholder 2"/>
          <p:cNvSpPr>
            <a:spLocks noGrp="1"/>
          </p:cNvSpPr>
          <p:nvPr>
            <p:ph type="dt" idx="1"/>
          </p:nvPr>
        </p:nvSpPr>
        <p:spPr>
          <a:xfrm>
            <a:off x="3901699" y="1"/>
            <a:ext cx="2984871" cy="234967"/>
          </a:xfrm>
          <a:prstGeom prst="rect">
            <a:avLst/>
          </a:prstGeom>
        </p:spPr>
        <p:txBody>
          <a:bodyPr vert="horz" lIns="219949" tIns="46556" rIns="219949" bIns="46556" rtlCol="0"/>
          <a:lstStyle>
            <a:lvl1pPr algn="r">
              <a:defRPr sz="900"/>
            </a:lvl1pPr>
          </a:lstStyle>
          <a:p>
            <a:fld id="{6B8772CB-E7B8-41C1-95DC-B7BED37C05AE}" type="datetimeFigureOut">
              <a:rPr lang="en-GB" smtClean="0"/>
              <a:pPr/>
              <a:t>30/05/2018</a:t>
            </a:fld>
            <a:endParaRPr lang="en-GB" dirty="0"/>
          </a:p>
        </p:txBody>
      </p:sp>
      <p:sp>
        <p:nvSpPr>
          <p:cNvPr id="4" name="Slide Image Placeholder 3"/>
          <p:cNvSpPr>
            <a:spLocks noGrp="1" noRot="1" noChangeAspect="1"/>
          </p:cNvSpPr>
          <p:nvPr>
            <p:ph type="sldImg" idx="2"/>
          </p:nvPr>
        </p:nvSpPr>
        <p:spPr>
          <a:xfrm>
            <a:off x="2143125" y="750888"/>
            <a:ext cx="2601913" cy="3759200"/>
          </a:xfrm>
          <a:prstGeom prst="rect">
            <a:avLst/>
          </a:prstGeom>
          <a:noFill/>
          <a:ln w="12700">
            <a:solidFill>
              <a:prstClr val="black"/>
            </a:solidFill>
          </a:ln>
        </p:spPr>
        <p:txBody>
          <a:bodyPr vert="horz" lIns="93111" tIns="46556" rIns="93111" bIns="46556" rtlCol="0" anchor="ctr"/>
          <a:lstStyle/>
          <a:p>
            <a:endParaRPr lang="en-GB"/>
          </a:p>
        </p:txBody>
      </p:sp>
      <p:sp>
        <p:nvSpPr>
          <p:cNvPr id="5" name="Notes Placeholder 4"/>
          <p:cNvSpPr>
            <a:spLocks noGrp="1"/>
          </p:cNvSpPr>
          <p:nvPr>
            <p:ph type="body" sz="quarter" idx="3"/>
          </p:nvPr>
        </p:nvSpPr>
        <p:spPr>
          <a:xfrm>
            <a:off x="382676" y="4758889"/>
            <a:ext cx="6122812" cy="4313002"/>
          </a:xfrm>
          <a:prstGeom prst="rect">
            <a:avLst/>
          </a:prstGeom>
        </p:spPr>
        <p:txBody>
          <a:bodyPr vert="horz" lIns="93111" tIns="46556" rIns="93111" bIns="465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238365"/>
            <a:ext cx="2984871" cy="234967"/>
          </a:xfrm>
          <a:prstGeom prst="rect">
            <a:avLst/>
          </a:prstGeom>
        </p:spPr>
        <p:txBody>
          <a:bodyPr vert="horz" lIns="219949" tIns="46556" rIns="219949" bIns="46556" rtlCol="0" anchor="b"/>
          <a:lstStyle>
            <a:lvl1pPr algn="l">
              <a:defRPr sz="900"/>
            </a:lvl1pPr>
          </a:lstStyle>
          <a:p>
            <a:endParaRPr lang="en-GB"/>
          </a:p>
        </p:txBody>
      </p:sp>
      <p:sp>
        <p:nvSpPr>
          <p:cNvPr id="7" name="Slide Number Placeholder 6"/>
          <p:cNvSpPr>
            <a:spLocks noGrp="1"/>
          </p:cNvSpPr>
          <p:nvPr>
            <p:ph type="sldNum" sz="quarter" idx="5"/>
          </p:nvPr>
        </p:nvSpPr>
        <p:spPr>
          <a:xfrm>
            <a:off x="3901699" y="238365"/>
            <a:ext cx="2984871" cy="234967"/>
          </a:xfrm>
          <a:prstGeom prst="rect">
            <a:avLst/>
          </a:prstGeom>
        </p:spPr>
        <p:txBody>
          <a:bodyPr vert="horz" lIns="219949" tIns="46556" rIns="219949" bIns="46556"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9787" y="9175638"/>
            <a:ext cx="803540" cy="731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1072866" rtl="0" eaLnBrk="1" latinLnBrk="0" hangingPunct="1">
      <a:defRPr sz="1408" kern="1200">
        <a:solidFill>
          <a:schemeClr val="tx1"/>
        </a:solidFill>
        <a:latin typeface="+mn-lt"/>
        <a:ea typeface="+mn-ea"/>
        <a:cs typeface="+mn-cs"/>
      </a:defRPr>
    </a:lvl1pPr>
    <a:lvl2pPr marL="536433" algn="l" defTabSz="1072866" rtl="0" eaLnBrk="1" latinLnBrk="0" hangingPunct="1">
      <a:defRPr sz="1408" kern="1200">
        <a:solidFill>
          <a:schemeClr val="tx1"/>
        </a:solidFill>
        <a:latin typeface="+mn-lt"/>
        <a:ea typeface="+mn-ea"/>
        <a:cs typeface="+mn-cs"/>
      </a:defRPr>
    </a:lvl2pPr>
    <a:lvl3pPr marL="1072866" algn="l" defTabSz="1072866" rtl="0" eaLnBrk="1" latinLnBrk="0" hangingPunct="1">
      <a:defRPr sz="1408" kern="1200">
        <a:solidFill>
          <a:schemeClr val="tx1"/>
        </a:solidFill>
        <a:latin typeface="+mn-lt"/>
        <a:ea typeface="+mn-ea"/>
        <a:cs typeface="+mn-cs"/>
      </a:defRPr>
    </a:lvl3pPr>
    <a:lvl4pPr marL="1609298" algn="l" defTabSz="1072866" rtl="0" eaLnBrk="1" latinLnBrk="0" hangingPunct="1">
      <a:defRPr sz="1408" kern="1200">
        <a:solidFill>
          <a:schemeClr val="tx1"/>
        </a:solidFill>
        <a:latin typeface="+mn-lt"/>
        <a:ea typeface="+mn-ea"/>
        <a:cs typeface="+mn-cs"/>
      </a:defRPr>
    </a:lvl4pPr>
    <a:lvl5pPr marL="2145731" algn="l" defTabSz="1072866" rtl="0" eaLnBrk="1" latinLnBrk="0" hangingPunct="1">
      <a:defRPr sz="1408" kern="1200">
        <a:solidFill>
          <a:schemeClr val="tx1"/>
        </a:solidFill>
        <a:latin typeface="+mn-lt"/>
        <a:ea typeface="+mn-ea"/>
        <a:cs typeface="+mn-cs"/>
      </a:defRPr>
    </a:lvl5pPr>
    <a:lvl6pPr marL="2682164" algn="l" defTabSz="1072866" rtl="0" eaLnBrk="1" latinLnBrk="0" hangingPunct="1">
      <a:defRPr sz="1408" kern="1200">
        <a:solidFill>
          <a:schemeClr val="tx1"/>
        </a:solidFill>
        <a:latin typeface="+mn-lt"/>
        <a:ea typeface="+mn-ea"/>
        <a:cs typeface="+mn-cs"/>
      </a:defRPr>
    </a:lvl6pPr>
    <a:lvl7pPr marL="3218597" algn="l" defTabSz="1072866" rtl="0" eaLnBrk="1" latinLnBrk="0" hangingPunct="1">
      <a:defRPr sz="1408" kern="1200">
        <a:solidFill>
          <a:schemeClr val="tx1"/>
        </a:solidFill>
        <a:latin typeface="+mn-lt"/>
        <a:ea typeface="+mn-ea"/>
        <a:cs typeface="+mn-cs"/>
      </a:defRPr>
    </a:lvl7pPr>
    <a:lvl8pPr marL="3755029" algn="l" defTabSz="1072866" rtl="0" eaLnBrk="1" latinLnBrk="0" hangingPunct="1">
      <a:defRPr sz="1408" kern="1200">
        <a:solidFill>
          <a:schemeClr val="tx1"/>
        </a:solidFill>
        <a:latin typeface="+mn-lt"/>
        <a:ea typeface="+mn-ea"/>
        <a:cs typeface="+mn-cs"/>
      </a:defRPr>
    </a:lvl8pPr>
    <a:lvl9pPr marL="4291462" algn="l" defTabSz="1072866" rtl="0" eaLnBrk="1" latinLnBrk="0" hangingPunct="1">
      <a:defRPr sz="14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1</a:t>
            </a:fld>
            <a:endParaRPr lang="en-GB"/>
          </a:p>
        </p:txBody>
      </p:sp>
    </p:spTree>
    <p:extLst>
      <p:ext uri="{BB962C8B-B14F-4D97-AF65-F5344CB8AC3E}">
        <p14:creationId xmlns:p14="http://schemas.microsoft.com/office/powerpoint/2010/main" val="292198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3125" y="750888"/>
            <a:ext cx="2601913" cy="3759200"/>
          </a:xfrm>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3600" y="2528479"/>
            <a:ext cx="2656800" cy="2949638"/>
          </a:xfrm>
        </p:spPr>
        <p:txBody>
          <a:bodyPr anchor="b"/>
          <a:lstStyle>
            <a:lvl1pPr algn="r">
              <a:lnSpc>
                <a:spcPct val="85000"/>
              </a:lnSpc>
              <a:defRPr sz="3200"/>
            </a:lvl1pPr>
          </a:lstStyle>
          <a:p>
            <a:pPr lvl="0"/>
            <a:r>
              <a:rPr lang="ja-JP" altLang="en-US" noProof="0" smtClean="0"/>
              <a:t>マスター タイトルの書式設定</a:t>
            </a:r>
            <a:endParaRPr lang="en-GB" noProof="0" dirty="0" smtClean="0"/>
          </a:p>
        </p:txBody>
      </p:sp>
      <p:sp>
        <p:nvSpPr>
          <p:cNvPr id="3075" name="Rectangle 3"/>
          <p:cNvSpPr>
            <a:spLocks noGrp="1" noChangeArrowheads="1"/>
          </p:cNvSpPr>
          <p:nvPr>
            <p:ph type="subTitle" idx="1"/>
          </p:nvPr>
        </p:nvSpPr>
        <p:spPr>
          <a:xfrm>
            <a:off x="3962912" y="5826816"/>
            <a:ext cx="2657489" cy="131846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smtClean="0"/>
              <a:t>マスター サブタイトルの書式設定</a:t>
            </a:r>
            <a:endParaRPr lang="en-GB" noProof="0" dirty="0" smtClean="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9"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3547800"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Content Placeholder 2"/>
          <p:cNvSpPr>
            <a:spLocks noGrp="1"/>
          </p:cNvSpPr>
          <p:nvPr>
            <p:ph idx="26"/>
          </p:nvPr>
        </p:nvSpPr>
        <p:spPr>
          <a:xfrm>
            <a:off x="237601"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Content Placeholder 2"/>
          <p:cNvSpPr>
            <a:spLocks noGrp="1"/>
          </p:cNvSpPr>
          <p:nvPr>
            <p:ph idx="27"/>
          </p:nvPr>
        </p:nvSpPr>
        <p:spPr>
          <a:xfrm>
            <a:off x="35471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Content Placeholder 2"/>
          <p:cNvSpPr>
            <a:spLocks noGrp="1"/>
          </p:cNvSpPr>
          <p:nvPr>
            <p:ph idx="28"/>
          </p:nvPr>
        </p:nvSpPr>
        <p:spPr>
          <a:xfrm>
            <a:off x="2369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33" name="Content Placeholder 2"/>
          <p:cNvSpPr>
            <a:spLocks noGrp="1"/>
          </p:cNvSpPr>
          <p:nvPr>
            <p:ph idx="1"/>
          </p:nvPr>
        </p:nvSpPr>
        <p:spPr>
          <a:xfrm>
            <a:off x="237600"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4" name="Content Placeholder 2"/>
          <p:cNvSpPr>
            <a:spLocks noGrp="1"/>
          </p:cNvSpPr>
          <p:nvPr>
            <p:ph idx="10"/>
          </p:nvPr>
        </p:nvSpPr>
        <p:spPr>
          <a:xfrm>
            <a:off x="2445282"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5" name="Content Placeholder 2"/>
          <p:cNvSpPr>
            <a:spLocks noGrp="1"/>
          </p:cNvSpPr>
          <p:nvPr>
            <p:ph idx="11"/>
          </p:nvPr>
        </p:nvSpPr>
        <p:spPr>
          <a:xfrm>
            <a:off x="4652963"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2"/>
          </p:nvPr>
        </p:nvSpPr>
        <p:spPr>
          <a:xfrm>
            <a:off x="237600"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3"/>
          </p:nvPr>
        </p:nvSpPr>
        <p:spPr>
          <a:xfrm>
            <a:off x="2445282"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4"/>
          </p:nvPr>
        </p:nvSpPr>
        <p:spPr>
          <a:xfrm>
            <a:off x="4652963"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6"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7"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5101646"/>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8"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527246"/>
            <a:ext cx="6858000" cy="5692629"/>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3424792"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5" name="Title 1"/>
          <p:cNvSpPr>
            <a:spLocks noGrp="1"/>
          </p:cNvSpPr>
          <p:nvPr>
            <p:ph type="title"/>
          </p:nvPr>
        </p:nvSpPr>
        <p:spPr>
          <a:xfrm>
            <a:off x="3655085" y="992661"/>
            <a:ext cx="2965316"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4" name="Content Placeholder 2"/>
          <p:cNvSpPr>
            <a:spLocks noGrp="1"/>
          </p:cNvSpPr>
          <p:nvPr>
            <p:ph idx="11"/>
          </p:nvPr>
        </p:nvSpPr>
        <p:spPr>
          <a:xfrm>
            <a:off x="3655085" y="2527245"/>
            <a:ext cx="2965316" cy="5692631"/>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3655085" y="200118"/>
            <a:ext cx="1649905"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37600" y="2527246"/>
            <a:ext cx="6382800" cy="5692629"/>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3548558" y="2527246"/>
            <a:ext cx="3070327" cy="5692629"/>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239117" y="2527245"/>
            <a:ext cx="4173473"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6" name="Picture Placeholder 8"/>
          <p:cNvSpPr>
            <a:spLocks noGrp="1"/>
          </p:cNvSpPr>
          <p:nvPr>
            <p:ph type="pic" sz="quarter" idx="14"/>
          </p:nvPr>
        </p:nvSpPr>
        <p:spPr>
          <a:xfrm>
            <a:off x="4651706" y="2527246"/>
            <a:ext cx="1968695" cy="5692629"/>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4" name="Content Placeholder 2"/>
          <p:cNvSpPr>
            <a:spLocks noGrp="1"/>
          </p:cNvSpPr>
          <p:nvPr>
            <p:ph idx="18"/>
          </p:nvPr>
        </p:nvSpPr>
        <p:spPr>
          <a:xfrm>
            <a:off x="239117" y="2527245"/>
            <a:ext cx="473166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239116" y="2527245"/>
            <a:ext cx="3074739"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1" name="Picture Placeholder 8"/>
          <p:cNvSpPr>
            <a:spLocks noGrp="1"/>
          </p:cNvSpPr>
          <p:nvPr>
            <p:ph type="pic" sz="quarter" idx="29"/>
          </p:nvPr>
        </p:nvSpPr>
        <p:spPr>
          <a:xfrm>
            <a:off x="1891378"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2" name="Picture Placeholder 8"/>
          <p:cNvSpPr>
            <a:spLocks noGrp="1"/>
          </p:cNvSpPr>
          <p:nvPr>
            <p:ph type="pic" sz="quarter" idx="30"/>
          </p:nvPr>
        </p:nvSpPr>
        <p:spPr>
          <a:xfrm>
            <a:off x="237601"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239117" y="2527245"/>
            <a:ext cx="219274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3" name="Media Placeholder 8"/>
          <p:cNvSpPr>
            <a:spLocks noGrp="1"/>
          </p:cNvSpPr>
          <p:nvPr>
            <p:ph type="media" sz="quarter" idx="18" hasCustomPrompt="1"/>
          </p:nvPr>
        </p:nvSpPr>
        <p:spPr>
          <a:xfrm>
            <a:off x="2683593" y="2522823"/>
            <a:ext cx="3944115" cy="5697053"/>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3668655" y="2522823"/>
            <a:ext cx="2959055" cy="5697053"/>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smtClean="0"/>
              <a:t>Click to add media size 4/3</a:t>
            </a:r>
            <a:endParaRPr lang="en-GB" noProof="0"/>
          </a:p>
        </p:txBody>
      </p:sp>
      <p:sp>
        <p:nvSpPr>
          <p:cNvPr id="17" name="Content Placeholder 2"/>
          <p:cNvSpPr>
            <a:spLocks noGrp="1"/>
          </p:cNvSpPr>
          <p:nvPr>
            <p:ph idx="24"/>
          </p:nvPr>
        </p:nvSpPr>
        <p:spPr>
          <a:xfrm>
            <a:off x="239117" y="2527245"/>
            <a:ext cx="318869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6858000" cy="9905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237600" y="595187"/>
            <a:ext cx="6382800" cy="7624689"/>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smtClean="0">
              <a:ln>
                <a:noFill/>
              </a:ln>
              <a:solidFill>
                <a:srgbClr val="001965"/>
              </a:solidFill>
              <a:effectLst/>
              <a:latin typeface="Verdana" pitchFamily="34" charset="0"/>
            </a:endParaRPr>
          </a:p>
        </p:txBody>
      </p:sp>
      <p:sp>
        <p:nvSpPr>
          <p:cNvPr id="21" name="Title 6"/>
          <p:cNvSpPr txBox="1">
            <a:spLocks/>
          </p:cNvSpPr>
          <p:nvPr userDrawn="1"/>
        </p:nvSpPr>
        <p:spPr bwMode="auto">
          <a:xfrm>
            <a:off x="239117" y="1111856"/>
            <a:ext cx="6388593" cy="753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sz="2400" noProof="0" dirty="0" smtClean="0"/>
              <a:t>Title</a:t>
            </a:r>
            <a:endParaRPr lang="en-GB" sz="2400" noProof="0" dirty="0"/>
          </a:p>
        </p:txBody>
      </p:sp>
      <p:sp>
        <p:nvSpPr>
          <p:cNvPr id="15" name="TextBox 14"/>
          <p:cNvSpPr txBox="1"/>
          <p:nvPr userDrawn="1"/>
        </p:nvSpPr>
        <p:spPr>
          <a:xfrm>
            <a:off x="2061607" y="4862071"/>
            <a:ext cx="2725031" cy="276999"/>
          </a:xfrm>
          <a:prstGeom prst="rect">
            <a:avLst/>
          </a:prstGeom>
          <a:noFill/>
        </p:spPr>
        <p:txBody>
          <a:bodyPr wrap="square" rtlCol="0">
            <a:spAutoFit/>
          </a:bodyPr>
          <a:lstStyle/>
          <a:p>
            <a:pPr algn="ctr"/>
            <a:r>
              <a:rPr lang="en-GB" sz="1200" b="0" noProof="0" dirty="0" smtClean="0">
                <a:solidFill>
                  <a:schemeClr val="accent5"/>
                </a:solidFill>
              </a:rPr>
              <a:t>Keep all content in this area</a:t>
            </a:r>
            <a:endParaRPr lang="en-GB" sz="1200" b="0" noProof="0" dirty="0">
              <a:solidFill>
                <a:schemeClr val="accent5"/>
              </a:solidFill>
            </a:endParaRPr>
          </a:p>
        </p:txBody>
      </p:sp>
      <p:sp>
        <p:nvSpPr>
          <p:cNvPr id="28" name="TextBox 27"/>
          <p:cNvSpPr txBox="1"/>
          <p:nvPr userDrawn="1"/>
        </p:nvSpPr>
        <p:spPr>
          <a:xfrm>
            <a:off x="239117" y="2527244"/>
            <a:ext cx="6388593" cy="417358"/>
          </a:xfrm>
          <a:prstGeom prst="rect">
            <a:avLst/>
          </a:prstGeom>
          <a:noFill/>
        </p:spPr>
        <p:txBody>
          <a:bodyPr wrap="square" rtlCol="0">
            <a:spAutoFit/>
          </a:bodyPr>
          <a:lstStyle/>
          <a:p>
            <a:endParaRPr lang="en-GB" sz="2112" noProof="0"/>
          </a:p>
        </p:txBody>
      </p:sp>
      <p:sp>
        <p:nvSpPr>
          <p:cNvPr id="30" name="Rectangle 29"/>
          <p:cNvSpPr/>
          <p:nvPr userDrawn="1"/>
        </p:nvSpPr>
        <p:spPr bwMode="auto">
          <a:xfrm>
            <a:off x="237601" y="2527243"/>
            <a:ext cx="6382801" cy="5692631"/>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smtClean="0">
                <a:ln>
                  <a:noFill/>
                </a:ln>
                <a:solidFill>
                  <a:srgbClr val="001965"/>
                </a:solidFill>
                <a:effectLst/>
                <a:latin typeface="Verdana" pitchFamily="34" charset="0"/>
              </a:rPr>
              <a:t>Content area</a:t>
            </a:r>
          </a:p>
        </p:txBody>
      </p:sp>
      <p:sp>
        <p:nvSpPr>
          <p:cNvPr id="31" name="TextBox 30"/>
          <p:cNvSpPr txBox="1"/>
          <p:nvPr userDrawn="1"/>
        </p:nvSpPr>
        <p:spPr>
          <a:xfrm>
            <a:off x="237600" y="1857479"/>
            <a:ext cx="3429007" cy="461665"/>
          </a:xfrm>
          <a:prstGeom prst="rect">
            <a:avLst/>
          </a:prstGeom>
          <a:noFill/>
        </p:spPr>
        <p:txBody>
          <a:bodyPr wrap="square" rtlCol="0">
            <a:spAutoFit/>
          </a:bodyPr>
          <a:lstStyle/>
          <a:p>
            <a:pPr algn="l"/>
            <a:r>
              <a:rPr lang="en-GB" sz="1200" b="0" noProof="0" dirty="0" smtClean="0">
                <a:solidFill>
                  <a:schemeClr val="accent5"/>
                </a:solidFill>
              </a:rPr>
              <a:t>Keep</a:t>
            </a:r>
            <a:r>
              <a:rPr lang="en-GB" sz="1200" b="0" baseline="0" noProof="0" dirty="0" smtClean="0">
                <a:solidFill>
                  <a:schemeClr val="accent5"/>
                </a:solidFill>
              </a:rPr>
              <a:t> all titles, </a:t>
            </a:r>
            <a:r>
              <a:rPr lang="en-GB" sz="1200" b="0" baseline="0" noProof="0" dirty="0" err="1" smtClean="0">
                <a:solidFill>
                  <a:schemeClr val="accent5"/>
                </a:solidFill>
              </a:rPr>
              <a:t>trompets</a:t>
            </a:r>
            <a:r>
              <a:rPr lang="en-GB" sz="1200" b="0" baseline="0" noProof="0" dirty="0" smtClean="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3689859" y="635056"/>
            <a:ext cx="2931892" cy="461665"/>
          </a:xfrm>
          <a:prstGeom prst="rect">
            <a:avLst/>
          </a:prstGeom>
          <a:noFill/>
        </p:spPr>
        <p:txBody>
          <a:bodyPr wrap="square" rtlCol="0">
            <a:spAutoFit/>
          </a:bodyPr>
          <a:lstStyle/>
          <a:p>
            <a:pPr algn="r"/>
            <a:r>
              <a:rPr lang="en-GB" sz="1200" b="0" noProof="0" smtClean="0">
                <a:solidFill>
                  <a:schemeClr val="accent5"/>
                </a:solidFill>
              </a:rPr>
              <a:t>Never</a:t>
            </a:r>
            <a:r>
              <a:rPr lang="en-GB" sz="1200" b="0" baseline="0" noProof="0" smtClean="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7"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8"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743264"/>
            <a:ext cx="6382800" cy="247751"/>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smtClean="0"/>
              <a:t>Insert </a:t>
            </a:r>
            <a:r>
              <a:rPr lang="en-GB" noProof="0" dirty="0" err="1" smtClean="0"/>
              <a:t>trompet</a:t>
            </a:r>
            <a:endParaRPr lang="en-GB" noProof="0" dirty="0" smtClean="0"/>
          </a:p>
        </p:txBody>
      </p:sp>
      <p:sp>
        <p:nvSpPr>
          <p:cNvPr id="10"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1746492"/>
            <a:ext cx="6382800" cy="384657"/>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smtClean="0"/>
              <a:t>Insert subtitle</a:t>
            </a:r>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239117" y="992661"/>
            <a:ext cx="5019375" cy="7231766"/>
          </a:xfrm>
        </p:spPr>
        <p:txBody>
          <a:bodyPr tIns="57600" anchor="t"/>
          <a:lstStyle>
            <a:lvl1pPr>
              <a:lnSpc>
                <a:spcPct val="90000"/>
              </a:lnSpc>
              <a:defRPr sz="6000" spc="-150"/>
            </a:lvl1pPr>
          </a:lstStyle>
          <a:p>
            <a:r>
              <a:rPr lang="ja-JP" altLang="en-US" noProof="0" smtClean="0"/>
              <a:t>マスター タイトルの書式設定</a:t>
            </a:r>
            <a:endParaRPr lang="en-GB" noProof="0" dirty="0"/>
          </a:p>
        </p:txBody>
      </p:sp>
      <p:sp>
        <p:nvSpPr>
          <p:cNvPr id="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3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0"/>
          </p:nvPr>
        </p:nvSpPr>
        <p:spPr>
          <a:xfrm>
            <a:off x="3547800" y="2527244"/>
            <a:ext cx="3072600" cy="569226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1"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3"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4" name="Content Placeholder 2"/>
          <p:cNvSpPr>
            <a:spLocks noGrp="1"/>
          </p:cNvSpPr>
          <p:nvPr>
            <p:ph idx="1"/>
          </p:nvPr>
        </p:nvSpPr>
        <p:spPr>
          <a:xfrm>
            <a:off x="237600" y="2527246"/>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5"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7" name="Content Placeholder 2"/>
          <p:cNvSpPr>
            <a:spLocks noGrp="1"/>
          </p:cNvSpPr>
          <p:nvPr>
            <p:ph idx="1"/>
          </p:nvPr>
        </p:nvSpPr>
        <p:spPr>
          <a:xfrm>
            <a:off x="237600"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8" name="Content Placeholder 2"/>
          <p:cNvSpPr>
            <a:spLocks noGrp="1"/>
          </p:cNvSpPr>
          <p:nvPr>
            <p:ph idx="10"/>
          </p:nvPr>
        </p:nvSpPr>
        <p:spPr>
          <a:xfrm>
            <a:off x="2445282"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9" name="Content Placeholder 2"/>
          <p:cNvSpPr>
            <a:spLocks noGrp="1"/>
          </p:cNvSpPr>
          <p:nvPr>
            <p:ph idx="11"/>
          </p:nvPr>
        </p:nvSpPr>
        <p:spPr>
          <a:xfrm>
            <a:off x="4652963"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2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2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37" name="Content Placeholder 2"/>
          <p:cNvSpPr>
            <a:spLocks noGrp="1"/>
          </p:cNvSpPr>
          <p:nvPr>
            <p:ph idx="1"/>
          </p:nvPr>
        </p:nvSpPr>
        <p:spPr>
          <a:xfrm>
            <a:off x="237601"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0"/>
          </p:nvPr>
        </p:nvSpPr>
        <p:spPr>
          <a:xfrm>
            <a:off x="1891380"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1"/>
          </p:nvPr>
        </p:nvSpPr>
        <p:spPr>
          <a:xfrm>
            <a:off x="3545157"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40" name="Content Placeholder 2"/>
          <p:cNvSpPr>
            <a:spLocks noGrp="1"/>
          </p:cNvSpPr>
          <p:nvPr>
            <p:ph idx="12"/>
          </p:nvPr>
        </p:nvSpPr>
        <p:spPr>
          <a:xfrm>
            <a:off x="5204224"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237600" y="2527242"/>
            <a:ext cx="6382800" cy="5692633"/>
          </a:xfrm>
          <a:prstGeom prst="rect">
            <a:avLst/>
          </a:prstGeom>
        </p:spPr>
        <p:txBody>
          <a:bodyPr vert="horz" lIns="0" tIns="0" rIns="216000" bIns="0" rtlCol="0">
            <a:normAutofit/>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 name="Title Placeholder 1"/>
          <p:cNvSpPr>
            <a:spLocks noGrp="1"/>
          </p:cNvSpPr>
          <p:nvPr>
            <p:ph type="title"/>
          </p:nvPr>
        </p:nvSpPr>
        <p:spPr>
          <a:xfrm>
            <a:off x="237600" y="992661"/>
            <a:ext cx="6382800" cy="753831"/>
          </a:xfrm>
          <a:prstGeom prst="rect">
            <a:avLst/>
          </a:prstGeom>
        </p:spPr>
        <p:txBody>
          <a:bodyPr vert="horz" lIns="0" tIns="0" rIns="0" bIns="0" rtlCol="0" anchor="ctr" anchorCtr="0">
            <a:noAutofit/>
          </a:body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6087727" y="8254621"/>
            <a:ext cx="600016" cy="12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080867" y="8254622"/>
            <a:ext cx="607572" cy="128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テキスト ボックス 5"/>
          <p:cNvSpPr txBox="1"/>
          <p:nvPr/>
        </p:nvSpPr>
        <p:spPr>
          <a:xfrm>
            <a:off x="1312276" y="2038164"/>
            <a:ext cx="5016844" cy="230832"/>
          </a:xfrm>
          <a:prstGeom prst="rect">
            <a:avLst/>
          </a:prstGeom>
          <a:noFill/>
        </p:spPr>
        <p:txBody>
          <a:bodyPr wrap="square" rtlCol="0">
            <a:spAutoFit/>
          </a:bodyPr>
          <a:lstStyle/>
          <a:p>
            <a:pPr algn="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　代表世話人　浜松医科大学　地域家庭医療学　特任教授 　沖 隆</a:t>
            </a:r>
            <a:endParaRPr lang="en-US" altLang="ja-JP" sz="900" dirty="0">
              <a:latin typeface="ＭＳ Ｐゴシック" panose="020B0600070205080204" pitchFamily="50" charset="-128"/>
              <a:ea typeface="ＭＳ Ｐゴシック" panose="020B0600070205080204" pitchFamily="50" charset="-128"/>
            </a:endParaRPr>
          </a:p>
        </p:txBody>
      </p:sp>
      <p:grpSp>
        <p:nvGrpSpPr>
          <p:cNvPr id="36" name="グループ化 35"/>
          <p:cNvGrpSpPr/>
          <p:nvPr/>
        </p:nvGrpSpPr>
        <p:grpSpPr>
          <a:xfrm>
            <a:off x="564690" y="2248897"/>
            <a:ext cx="5742797" cy="276999"/>
            <a:chOff x="564690" y="2296522"/>
            <a:chExt cx="5742797" cy="276999"/>
          </a:xfrm>
        </p:grpSpPr>
        <p:sp>
          <p:nvSpPr>
            <p:cNvPr id="7" name="Text Box 28"/>
            <p:cNvSpPr txBox="1">
              <a:spLocks noChangeArrowheads="1"/>
            </p:cNvSpPr>
            <p:nvPr/>
          </p:nvSpPr>
          <p:spPr bwMode="auto">
            <a:xfrm>
              <a:off x="2894967" y="2296522"/>
              <a:ext cx="10791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プログラム　</a:t>
              </a:r>
            </a:p>
          </p:txBody>
        </p:sp>
        <p:cxnSp>
          <p:nvCxnSpPr>
            <p:cNvPr id="8" name="直線コネクタ 20"/>
            <p:cNvCxnSpPr>
              <a:cxnSpLocks noChangeShapeType="1"/>
              <a:endCxn id="7" idx="1"/>
            </p:cNvCxnSpPr>
            <p:nvPr/>
          </p:nvCxnSpPr>
          <p:spPr bwMode="auto">
            <a:xfrm flipV="1">
              <a:off x="564690" y="2435022"/>
              <a:ext cx="2330277"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9" name="直線コネクタ 21"/>
            <p:cNvCxnSpPr>
              <a:cxnSpLocks noChangeShapeType="1"/>
              <a:stCxn id="7" idx="3"/>
            </p:cNvCxnSpPr>
            <p:nvPr/>
          </p:nvCxnSpPr>
          <p:spPr bwMode="auto">
            <a:xfrm>
              <a:off x="3974109" y="2435022"/>
              <a:ext cx="2333378"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10" name="グループ化 9"/>
          <p:cNvGrpSpPr/>
          <p:nvPr/>
        </p:nvGrpSpPr>
        <p:grpSpPr>
          <a:xfrm>
            <a:off x="993363" y="2828363"/>
            <a:ext cx="4790227" cy="338554"/>
            <a:chOff x="993364" y="3056963"/>
            <a:chExt cx="4724364" cy="338554"/>
          </a:xfrm>
        </p:grpSpPr>
        <p:sp>
          <p:nvSpPr>
            <p:cNvPr id="15" name="テキスト ボックス 2"/>
            <p:cNvSpPr txBox="1">
              <a:spLocks noChangeArrowheads="1"/>
            </p:cNvSpPr>
            <p:nvPr/>
          </p:nvSpPr>
          <p:spPr bwMode="auto">
            <a:xfrm>
              <a:off x="1921368" y="3056963"/>
              <a:ext cx="379636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a:latin typeface="ＭＳ Ｐゴシック" panose="020B0600070205080204" pitchFamily="50" charset="-128"/>
                  <a:ea typeface="ＭＳ Ｐゴシック" panose="020B0600070205080204" pitchFamily="50" charset="-128"/>
                </a:rPr>
                <a:t>グランドホテル浜松　</a:t>
              </a:r>
              <a:r>
                <a:rPr lang="en-US" altLang="ja-JP" sz="1600" dirty="0">
                  <a:latin typeface="ＭＳ Ｐゴシック" panose="020B0600070205080204" pitchFamily="50" charset="-128"/>
                  <a:ea typeface="ＭＳ Ｐゴシック" panose="020B0600070205080204" pitchFamily="50" charset="-128"/>
                </a:rPr>
                <a:t>2</a:t>
              </a:r>
              <a:r>
                <a:rPr lang="ja-JP" altLang="en-US" sz="1600" dirty="0">
                  <a:latin typeface="ＭＳ Ｐゴシック" panose="020B0600070205080204" pitchFamily="50" charset="-128"/>
                  <a:ea typeface="ＭＳ Ｐゴシック" panose="020B0600070205080204" pitchFamily="50" charset="-128"/>
                </a:rPr>
                <a:t>階　「</a:t>
              </a:r>
              <a:r>
                <a:rPr lang="ja-JP" altLang="en-US" sz="1600" dirty="0">
                  <a:solidFill>
                    <a:schemeClr val="tx1"/>
                  </a:solidFill>
                  <a:latin typeface="ＭＳ Ｐゴシック" panose="020B0600070205080204" pitchFamily="50" charset="-128"/>
                  <a:ea typeface="ＭＳ Ｐゴシック" panose="020B0600070205080204" pitchFamily="50" charset="-128"/>
                </a:rPr>
                <a:t>孔雀の間」</a:t>
              </a:r>
            </a:p>
          </p:txBody>
        </p:sp>
        <p:sp>
          <p:nvSpPr>
            <p:cNvPr id="21" name="角丸四角形 5"/>
            <p:cNvSpPr>
              <a:spLocks noChangeArrowheads="1"/>
            </p:cNvSpPr>
            <p:nvPr/>
          </p:nvSpPr>
          <p:spPr bwMode="auto">
            <a:xfrm>
              <a:off x="993364" y="3094949"/>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grpSp>
        <p:nvGrpSpPr>
          <p:cNvPr id="2" name="グループ化 1"/>
          <p:cNvGrpSpPr/>
          <p:nvPr/>
        </p:nvGrpSpPr>
        <p:grpSpPr>
          <a:xfrm>
            <a:off x="986703" y="3140366"/>
            <a:ext cx="5518872" cy="584775"/>
            <a:chOff x="986704" y="3359441"/>
            <a:chExt cx="5442990" cy="584775"/>
          </a:xfrm>
        </p:grpSpPr>
        <p:sp>
          <p:nvSpPr>
            <p:cNvPr id="17" name="テキスト ボックス 16"/>
            <p:cNvSpPr txBox="1"/>
            <p:nvPr/>
          </p:nvSpPr>
          <p:spPr>
            <a:xfrm>
              <a:off x="1921368" y="3359441"/>
              <a:ext cx="4508326" cy="584775"/>
            </a:xfrm>
            <a:prstGeom prst="rect">
              <a:avLst/>
            </a:prstGeom>
            <a:noFill/>
          </p:spPr>
          <p:txBody>
            <a:bodyPr wrap="square" rtlCol="0">
              <a:spAutoFit/>
            </a:bodyPr>
            <a:lstStyle/>
            <a:p>
              <a:r>
                <a:rPr lang="ja-JP" altLang="en-US" sz="1600" b="1" dirty="0">
                  <a:latin typeface="ＭＳ Ｐゴシック" panose="020B0600070205080204" pitchFamily="50" charset="-128"/>
                  <a:ea typeface="ＭＳ Ｐゴシック" panose="020B0600070205080204" pitchFamily="50" charset="-128"/>
                </a:rPr>
                <a:t>糖尿病の運動療法・療育指導</a:t>
              </a:r>
              <a:r>
                <a:rPr lang="en-US" altLang="ja-JP" sz="1600" b="1" dirty="0">
                  <a:latin typeface="ＭＳ Ｐゴシック" panose="020B0600070205080204" pitchFamily="50" charset="-128"/>
                  <a:ea typeface="ＭＳ Ｐゴシック" panose="020B0600070205080204" pitchFamily="50" charset="-128"/>
                </a:rPr>
                <a:t/>
              </a:r>
              <a:br>
                <a:rPr lang="en-US" altLang="ja-JP" sz="1600" b="1" dirty="0">
                  <a:latin typeface="ＭＳ Ｐゴシック" panose="020B0600070205080204" pitchFamily="50" charset="-128"/>
                  <a:ea typeface="ＭＳ Ｐゴシック" panose="020B0600070205080204" pitchFamily="50" charset="-128"/>
                </a:rPr>
              </a:br>
              <a:r>
                <a:rPr lang="ja-JP" altLang="en-US" sz="1600" b="1" dirty="0" smtClean="0">
                  <a:latin typeface="ＭＳ Ｐゴシック" panose="020B0600070205080204" pitchFamily="50" charset="-128"/>
                  <a:ea typeface="ＭＳ Ｐゴシック" panose="020B0600070205080204" pitchFamily="50" charset="-128"/>
                </a:rPr>
                <a:t>～</a:t>
              </a:r>
              <a:r>
                <a:rPr lang="ja-JP" altLang="en-US" sz="1600" b="1" dirty="0">
                  <a:latin typeface="ＭＳ Ｐゴシック" panose="020B0600070205080204" pitchFamily="50" charset="-128"/>
                  <a:ea typeface="ＭＳ Ｐゴシック" panose="020B0600070205080204" pitchFamily="50" charset="-128"/>
                </a:rPr>
                <a:t>来て、聞いて、体験して、今日から即実践！～</a:t>
              </a:r>
            </a:p>
          </p:txBody>
        </p:sp>
        <p:sp>
          <p:nvSpPr>
            <p:cNvPr id="22" name="角丸四角形 5"/>
            <p:cNvSpPr>
              <a:spLocks noChangeArrowheads="1"/>
            </p:cNvSpPr>
            <p:nvPr/>
          </p:nvSpPr>
          <p:spPr bwMode="auto">
            <a:xfrm>
              <a:off x="986704" y="3416477"/>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sp>
        <p:nvSpPr>
          <p:cNvPr id="60" name="テキスト ボックス 59"/>
          <p:cNvSpPr txBox="1"/>
          <p:nvPr/>
        </p:nvSpPr>
        <p:spPr>
          <a:xfrm>
            <a:off x="880464" y="9059240"/>
            <a:ext cx="5288688" cy="461665"/>
          </a:xfrm>
          <a:prstGeom prst="rect">
            <a:avLst/>
          </a:prstGeom>
          <a:noFill/>
        </p:spPr>
        <p:txBody>
          <a:bodyPr wrap="square" rtlCol="0">
            <a:spAutoFit/>
          </a:bodyPr>
          <a:lstStyle/>
          <a:p>
            <a:r>
              <a:rPr lang="en-US" altLang="ja-JP" sz="800" b="1" dirty="0">
                <a:latin typeface="ＭＳ Ｐゴシック" panose="020B0600070205080204" pitchFamily="50" charset="-128"/>
                <a:ea typeface="ＭＳ Ｐゴシック" panose="020B0600070205080204" pitchFamily="50" charset="-128"/>
              </a:rPr>
              <a:t>&lt; </a:t>
            </a:r>
            <a:r>
              <a:rPr lang="ja-JP" altLang="en-US" sz="800" b="1" dirty="0">
                <a:latin typeface="ＭＳ Ｐゴシック" panose="020B0600070205080204" pitchFamily="50" charset="-128"/>
                <a:ea typeface="ＭＳ Ｐゴシック" panose="020B0600070205080204" pitchFamily="50" charset="-128"/>
              </a:rPr>
              <a:t>共催 </a:t>
            </a:r>
            <a:r>
              <a:rPr lang="en-US" altLang="ja-JP" sz="800" b="1" dirty="0">
                <a:latin typeface="ＭＳ Ｐゴシック" panose="020B0600070205080204" pitchFamily="50" charset="-128"/>
                <a:ea typeface="ＭＳ Ｐゴシック" panose="020B0600070205080204" pitchFamily="50" charset="-128"/>
              </a:rPr>
              <a:t>&gt;</a:t>
            </a:r>
            <a:r>
              <a:rPr lang="ja-JP" altLang="en-US" sz="800" b="1" dirty="0">
                <a:latin typeface="ＭＳ Ｐゴシック" panose="020B0600070205080204" pitchFamily="50" charset="-128"/>
                <a:ea typeface="ＭＳ Ｐゴシック" panose="020B0600070205080204" pitchFamily="50" charset="-128"/>
              </a:rPr>
              <a:t>　</a:t>
            </a:r>
            <a:endParaRPr lang="en-US" altLang="ja-JP" sz="800" b="1" dirty="0">
              <a:latin typeface="ＭＳ Ｐゴシック" panose="020B0600070205080204" pitchFamily="50" charset="-128"/>
              <a:ea typeface="ＭＳ Ｐゴシック" panose="020B0600070205080204" pitchFamily="50" charset="-128"/>
            </a:endParaRPr>
          </a:p>
          <a:p>
            <a:r>
              <a:rPr lang="ja-JP" altLang="en-US" sz="800" b="1" dirty="0">
                <a:latin typeface="ＭＳ Ｐゴシック" panose="020B0600070205080204" pitchFamily="50" charset="-128"/>
                <a:ea typeface="ＭＳ Ｐゴシック" panose="020B0600070205080204" pitchFamily="50" charset="-128"/>
              </a:rPr>
              <a:t>はままつＣＤＥ研究会　興和創薬株式会社　ジョンソン・エンド・ジョンソン株式会社　ノボ ノルディスクファーマ株式会社　田辺三菱製薬株式会社　大正</a:t>
            </a:r>
            <a:r>
              <a:rPr lang="ja-JP" altLang="en-US" sz="800" b="1" dirty="0" smtClean="0">
                <a:latin typeface="ＭＳ Ｐゴシック" panose="020B0600070205080204" pitchFamily="50" charset="-128"/>
                <a:ea typeface="ＭＳ Ｐゴシック" panose="020B0600070205080204" pitchFamily="50" charset="-128"/>
              </a:rPr>
              <a:t>富山医薬品株式会社</a:t>
            </a:r>
            <a:endParaRPr lang="en-US" altLang="ja-JP" sz="800" b="1" dirty="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856955" y="8843465"/>
            <a:ext cx="2696250" cy="369332"/>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＊参加費としてお一人様</a:t>
            </a:r>
            <a:r>
              <a:rPr lang="en-US" altLang="ja-JP" sz="600" dirty="0">
                <a:latin typeface="ＭＳ Ｐゴシック" panose="020B0600070205080204" pitchFamily="50" charset="-128"/>
                <a:ea typeface="ＭＳ Ｐゴシック" panose="020B0600070205080204" pitchFamily="50" charset="-128"/>
              </a:rPr>
              <a:t>500</a:t>
            </a:r>
            <a:r>
              <a:rPr lang="ja-JP" altLang="en-US" sz="600" dirty="0">
                <a:latin typeface="ＭＳ Ｐゴシック" panose="020B0600070205080204" pitchFamily="50" charset="-128"/>
                <a:ea typeface="ＭＳ Ｐゴシック" panose="020B0600070205080204" pitchFamily="50" charset="-128"/>
              </a:rPr>
              <a:t>円を受付時申し受けます。</a:t>
            </a:r>
          </a:p>
          <a:p>
            <a:r>
              <a:rPr lang="ja-JP" altLang="en-US" sz="600" dirty="0">
                <a:latin typeface="ＭＳ Ｐゴシック" panose="020B0600070205080204" pitchFamily="50" charset="-128"/>
                <a:ea typeface="ＭＳ Ｐゴシック" panose="020B0600070205080204" pitchFamily="50" charset="-128"/>
              </a:rPr>
              <a:t>＊日本糖尿病療養指導士更新単位＜第</a:t>
            </a:r>
            <a:r>
              <a:rPr lang="en-US" altLang="ja-JP" sz="600" dirty="0">
                <a:latin typeface="ＭＳ Ｐゴシック" panose="020B0600070205080204" pitchFamily="50" charset="-128"/>
                <a:ea typeface="ＭＳ Ｐゴシック" panose="020B0600070205080204" pitchFamily="50" charset="-128"/>
              </a:rPr>
              <a:t>2</a:t>
            </a:r>
            <a:r>
              <a:rPr lang="ja-JP" altLang="en-US" sz="600" dirty="0">
                <a:latin typeface="ＭＳ Ｐゴシック" panose="020B0600070205080204" pitchFamily="50" charset="-128"/>
                <a:ea typeface="ＭＳ Ｐゴシック" panose="020B0600070205080204" pitchFamily="50" charset="-128"/>
              </a:rPr>
              <a:t>群＞</a:t>
            </a:r>
            <a:r>
              <a:rPr lang="en-US" altLang="ja-JP" sz="600" dirty="0">
                <a:latin typeface="ＭＳ Ｐゴシック" panose="020B0600070205080204" pitchFamily="50" charset="-128"/>
                <a:ea typeface="ＭＳ Ｐゴシック" panose="020B0600070205080204" pitchFamily="50" charset="-128"/>
              </a:rPr>
              <a:t>1.0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p:txBody>
      </p:sp>
      <p:grpSp>
        <p:nvGrpSpPr>
          <p:cNvPr id="102" name="グループ化 101"/>
          <p:cNvGrpSpPr/>
          <p:nvPr/>
        </p:nvGrpSpPr>
        <p:grpSpPr>
          <a:xfrm>
            <a:off x="559558" y="381000"/>
            <a:ext cx="5773003" cy="813620"/>
            <a:chOff x="1896889" y="604968"/>
            <a:chExt cx="9144000" cy="530994"/>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lgn="ctr">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sp>
          <p:nvSpPr>
            <p:cNvPr id="93" name="AutoShape 22"/>
            <p:cNvSpPr>
              <a:spLocks noChangeArrowheads="1"/>
            </p:cNvSpPr>
            <p:nvPr/>
          </p:nvSpPr>
          <p:spPr bwMode="auto">
            <a:xfrm>
              <a:off x="1896889" y="920062"/>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sp>
        <p:nvSpPr>
          <p:cNvPr id="5" name="テキスト ボックス 4"/>
          <p:cNvSpPr txBox="1"/>
          <p:nvPr/>
        </p:nvSpPr>
        <p:spPr>
          <a:xfrm>
            <a:off x="504526" y="1141218"/>
            <a:ext cx="5888654" cy="923330"/>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拝啓</a:t>
            </a:r>
          </a:p>
          <a:p>
            <a:r>
              <a:rPr lang="ja-JP" altLang="en-US" sz="9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pPr algn="dist"/>
            <a:r>
              <a:rPr lang="ja-JP" altLang="en-US" sz="9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a:t>
            </a:r>
            <a:r>
              <a:rPr lang="ja-JP" altLang="en-US" sz="900" dirty="0" smtClean="0">
                <a:latin typeface="ＭＳ Ｐゴシック" panose="020B0600070205080204" pitchFamily="50" charset="-128"/>
                <a:ea typeface="ＭＳ Ｐゴシック" panose="020B0600070205080204" pitchFamily="50" charset="-128"/>
              </a:rPr>
              <a:t>がそれぞれの分野で</a:t>
            </a:r>
            <a:endParaRPr lang="en-US" altLang="ja-JP" sz="900" dirty="0" smtClean="0">
              <a:latin typeface="ＭＳ Ｐゴシック" panose="020B0600070205080204" pitchFamily="50" charset="-128"/>
              <a:ea typeface="ＭＳ Ｐゴシック" panose="020B0600070205080204" pitchFamily="50" charset="-128"/>
            </a:endParaRPr>
          </a:p>
          <a:p>
            <a:pPr algn="dist"/>
            <a:r>
              <a:rPr lang="ja-JP" altLang="en-US" sz="900" dirty="0" smtClean="0">
                <a:latin typeface="ＭＳ Ｐゴシック" panose="020B0600070205080204" pitchFamily="50" charset="-128"/>
                <a:ea typeface="ＭＳ Ｐゴシック" panose="020B0600070205080204" pitchFamily="50" charset="-128"/>
              </a:rPr>
              <a:t>培った</a:t>
            </a:r>
            <a:r>
              <a:rPr lang="ja-JP" altLang="en-US" sz="900" dirty="0">
                <a:latin typeface="ＭＳ Ｐゴシック" panose="020B0600070205080204" pitchFamily="50" charset="-128"/>
                <a:ea typeface="ＭＳ Ｐゴシック" panose="020B0600070205080204" pitchFamily="50" charset="-128"/>
              </a:rPr>
              <a:t>経験と専門知識を共有し、療養指導技術の向上を目指す場として</a:t>
            </a:r>
            <a:r>
              <a:rPr lang="ja-JP" altLang="en-US" sz="900" dirty="0" smtClean="0">
                <a:latin typeface="ＭＳ Ｐゴシック" panose="020B0600070205080204" pitchFamily="50" charset="-128"/>
                <a:ea typeface="ＭＳ Ｐゴシック" panose="020B0600070205080204" pitchFamily="50" charset="-128"/>
              </a:rPr>
              <a:t>、この</a:t>
            </a:r>
            <a:r>
              <a:rPr lang="ja-JP" altLang="en-US" sz="900" dirty="0">
                <a:latin typeface="ＭＳ Ｐゴシック" panose="020B0600070205080204" pitchFamily="50" charset="-128"/>
                <a:ea typeface="ＭＳ Ｐゴシック" panose="020B0600070205080204" pitchFamily="50" charset="-128"/>
              </a:rPr>
              <a:t>度「</a:t>
            </a:r>
            <a:r>
              <a:rPr lang="ja-JP" altLang="en-US" sz="900" dirty="0" smtClean="0">
                <a:latin typeface="ＭＳ Ｐゴシック" panose="020B0600070205080204" pitchFamily="50" charset="-128"/>
                <a:ea typeface="ＭＳ Ｐゴシック" panose="020B0600070205080204" pitchFamily="50" charset="-128"/>
              </a:rPr>
              <a:t>第</a:t>
            </a:r>
            <a:r>
              <a:rPr lang="en-US" altLang="ja-JP" sz="900" dirty="0">
                <a:latin typeface="ＭＳ Ｐゴシック" panose="020B0600070205080204" pitchFamily="50" charset="-128"/>
                <a:ea typeface="ＭＳ Ｐゴシック" panose="020B0600070205080204" pitchFamily="50" charset="-128"/>
              </a:rPr>
              <a:t>9</a:t>
            </a:r>
            <a:r>
              <a:rPr lang="ja-JP" altLang="en-US" sz="900" dirty="0" smtClean="0">
                <a:latin typeface="ＭＳ Ｐゴシック" panose="020B0600070205080204" pitchFamily="50" charset="-128"/>
                <a:ea typeface="ＭＳ Ｐゴシック" panose="020B0600070205080204" pitchFamily="50" charset="-128"/>
              </a:rPr>
              <a:t>回</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smtClean="0">
                <a:latin typeface="ＭＳ Ｐゴシック" panose="020B0600070205080204" pitchFamily="50" charset="-128"/>
                <a:ea typeface="ＭＳ Ｐゴシック" panose="020B0600070205080204" pitchFamily="50" charset="-128"/>
              </a:rPr>
              <a:t>CDE</a:t>
            </a:r>
            <a:r>
              <a:rPr lang="ja-JP" altLang="en-US" sz="900" dirty="0" smtClean="0">
                <a:latin typeface="ＭＳ Ｐゴシック" panose="020B0600070205080204" pitchFamily="50" charset="-128"/>
                <a:ea typeface="ＭＳ Ｐゴシック" panose="020B0600070205080204" pitchFamily="50" charset="-128"/>
              </a:rPr>
              <a:t>研究会</a:t>
            </a:r>
            <a:r>
              <a:rPr lang="ja-JP" altLang="en-US" sz="900" dirty="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を</a:t>
            </a:r>
            <a:endParaRPr lang="en-US" altLang="ja-JP" sz="900" dirty="0" smtClean="0">
              <a:latin typeface="ＭＳ Ｐゴシック" panose="020B0600070205080204" pitchFamily="50" charset="-128"/>
              <a:ea typeface="ＭＳ Ｐゴシック" panose="020B0600070205080204" pitchFamily="50" charset="-128"/>
            </a:endParaRPr>
          </a:p>
          <a:p>
            <a:r>
              <a:rPr lang="ja-JP" altLang="en-US" sz="900" dirty="0" smtClean="0">
                <a:latin typeface="ＭＳ Ｐゴシック" panose="020B0600070205080204" pitchFamily="50" charset="-128"/>
                <a:ea typeface="ＭＳ Ｐゴシック" panose="020B0600070205080204" pitchFamily="50" charset="-128"/>
              </a:rPr>
              <a:t>開催</a:t>
            </a:r>
            <a:r>
              <a:rPr lang="ja-JP" altLang="en-US" sz="900" dirty="0">
                <a:latin typeface="ＭＳ Ｐゴシック" panose="020B0600070205080204" pitchFamily="50" charset="-128"/>
                <a:ea typeface="ＭＳ Ｐゴシック" panose="020B0600070205080204" pitchFamily="50" charset="-128"/>
              </a:rPr>
              <a:t>させて頂く運びとなりました</a:t>
            </a:r>
            <a:r>
              <a:rPr lang="ja-JP" altLang="en-US" sz="900" dirty="0" smtClean="0">
                <a:latin typeface="ＭＳ Ｐゴシック" panose="020B0600070205080204" pitchFamily="50" charset="-128"/>
                <a:ea typeface="ＭＳ Ｐゴシック" panose="020B0600070205080204" pitchFamily="50" charset="-128"/>
              </a:rPr>
              <a:t>。当研究会</a:t>
            </a:r>
            <a:r>
              <a:rPr lang="ja-JP" altLang="en-US" sz="900" dirty="0">
                <a:latin typeface="ＭＳ Ｐゴシック" panose="020B0600070205080204" pitchFamily="50" charset="-128"/>
                <a:ea typeface="ＭＳ Ｐゴシック" panose="020B0600070205080204" pitchFamily="50" charset="-128"/>
              </a:rPr>
              <a:t>は糖尿病療養指導に興味のある方ならどなたでもご参加いただけます。</a:t>
            </a:r>
          </a:p>
          <a:p>
            <a:r>
              <a:rPr lang="ja-JP" altLang="en-US" sz="900" dirty="0">
                <a:latin typeface="ＭＳ Ｐゴシック" panose="020B0600070205080204" pitchFamily="50" charset="-128"/>
                <a:ea typeface="ＭＳ Ｐゴシック" panose="020B0600070205080204" pitchFamily="50" charset="-128"/>
              </a:rPr>
              <a:t>　ご多忙の折、大変恐縮ではございますが、是非ご参加頂きますようお願い申し上げます。　　　　敬具</a:t>
            </a:r>
            <a:endParaRPr lang="en-US" altLang="ja-JP" sz="900" dirty="0">
              <a:latin typeface="ＭＳ Ｐゴシック" panose="020B0600070205080204" pitchFamily="50" charset="-128"/>
              <a:ea typeface="ＭＳ Ｐゴシック" panose="020B0600070205080204" pitchFamily="50" charset="-128"/>
            </a:endParaRPr>
          </a:p>
        </p:txBody>
      </p:sp>
      <p:grpSp>
        <p:nvGrpSpPr>
          <p:cNvPr id="4" name="グループ化 3"/>
          <p:cNvGrpSpPr/>
          <p:nvPr/>
        </p:nvGrpSpPr>
        <p:grpSpPr>
          <a:xfrm>
            <a:off x="824374" y="337576"/>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sp>
        <p:nvSpPr>
          <p:cNvPr id="3" name="テキスト ボックス 2"/>
          <p:cNvSpPr txBox="1"/>
          <p:nvPr/>
        </p:nvSpPr>
        <p:spPr>
          <a:xfrm>
            <a:off x="1029536" y="563259"/>
            <a:ext cx="4959566" cy="430887"/>
          </a:xfrm>
          <a:prstGeom prst="rect">
            <a:avLst/>
          </a:prstGeom>
          <a:noFill/>
          <a:effectLst>
            <a:reflection endPos="0" dir="5400000" sy="-100000" algn="bl" rotWithShape="0"/>
          </a:effectLst>
        </p:spPr>
        <p:txBody>
          <a:bodyPr wrap="square" rtlCol="0" anchor="b">
            <a:spAutoFit/>
          </a:bodyPr>
          <a:lstStyle/>
          <a:p>
            <a:pPr algn="ctr"/>
            <a:r>
              <a:rPr lang="ja-JP" altLang="en-US"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第</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9</a:t>
            </a:r>
            <a:r>
              <a:rPr lang="ja-JP" altLang="en-US"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回</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はまま</a:t>
            </a:r>
            <a:r>
              <a:rPr lang="ja-JP" altLang="en-US" sz="2200" dirty="0" err="1">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つ</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CDE</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研究会のご案内</a:t>
            </a:r>
          </a:p>
        </p:txBody>
      </p:sp>
      <p:sp>
        <p:nvSpPr>
          <p:cNvPr id="98" name="テキスト ボックス 97"/>
          <p:cNvSpPr txBox="1"/>
          <p:nvPr/>
        </p:nvSpPr>
        <p:spPr>
          <a:xfrm>
            <a:off x="3177356" y="8843465"/>
            <a:ext cx="2772340" cy="276999"/>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＊静岡県西部糖尿病療養指導士認定更新の講習単位</a:t>
            </a:r>
            <a:r>
              <a:rPr lang="en-US" altLang="ja-JP" sz="600" dirty="0">
                <a:solidFill>
                  <a:srgbClr val="001965"/>
                </a:solidFill>
                <a:latin typeface="ＭＳ Ｐゴシック" panose="020B0600070205080204" pitchFamily="50" charset="-128"/>
                <a:ea typeface="ＭＳ Ｐゴシック" panose="020B0600070205080204" pitchFamily="50" charset="-128"/>
              </a:rPr>
              <a:t>2.0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r>
              <a:rPr lang="ja-JP" altLang="en-US" sz="600" dirty="0">
                <a:latin typeface="ＭＳ Ｐゴシック" panose="020B0600070205080204" pitchFamily="50" charset="-128"/>
                <a:ea typeface="ＭＳ Ｐゴシック" panose="020B0600070205080204" pitchFamily="50" charset="-128"/>
              </a:rPr>
              <a:t>＊当日申請をされる方は、認定番号をお持ちください。</a:t>
            </a:r>
          </a:p>
        </p:txBody>
      </p:sp>
      <p:grpSp>
        <p:nvGrpSpPr>
          <p:cNvPr id="12" name="グループ化 11"/>
          <p:cNvGrpSpPr/>
          <p:nvPr/>
        </p:nvGrpSpPr>
        <p:grpSpPr>
          <a:xfrm>
            <a:off x="994158" y="2510843"/>
            <a:ext cx="4789422" cy="338554"/>
            <a:chOff x="994158" y="2701343"/>
            <a:chExt cx="4723570" cy="338554"/>
          </a:xfrm>
        </p:grpSpPr>
        <p:sp>
          <p:nvSpPr>
            <p:cNvPr id="14" name="角丸四角形 5"/>
            <p:cNvSpPr>
              <a:spLocks noChangeArrowheads="1"/>
            </p:cNvSpPr>
            <p:nvPr/>
          </p:nvSpPr>
          <p:spPr bwMode="auto">
            <a:xfrm>
              <a:off x="994158" y="2739329"/>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52" name="テキスト ボックス 2"/>
            <p:cNvSpPr txBox="1">
              <a:spLocks noChangeArrowheads="1"/>
            </p:cNvSpPr>
            <p:nvPr/>
          </p:nvSpPr>
          <p:spPr bwMode="auto">
            <a:xfrm>
              <a:off x="1921368" y="2701343"/>
              <a:ext cx="379636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smtClean="0">
                  <a:latin typeface="ＭＳ Ｐゴシック" panose="020B0600070205080204" pitchFamily="50" charset="-128"/>
                  <a:ea typeface="ＭＳ Ｐゴシック" panose="020B0600070205080204" pitchFamily="50" charset="-128"/>
                </a:rPr>
                <a:t>平成</a:t>
              </a:r>
              <a:r>
                <a:rPr lang="en-US" altLang="ja-JP" sz="1600" dirty="0" smtClean="0">
                  <a:latin typeface="ＭＳ Ｐゴシック" panose="020B0600070205080204" pitchFamily="50" charset="-128"/>
                  <a:ea typeface="ＭＳ Ｐゴシック" panose="020B0600070205080204" pitchFamily="50" charset="-128"/>
                </a:rPr>
                <a:t>30</a:t>
              </a:r>
              <a:r>
                <a:rPr lang="ja-JP" altLang="en-US" sz="1600" dirty="0" smtClean="0">
                  <a:latin typeface="ＭＳ Ｐゴシック" panose="020B0600070205080204" pitchFamily="50" charset="-128"/>
                  <a:ea typeface="ＭＳ Ｐゴシック" panose="020B0600070205080204" pitchFamily="50" charset="-128"/>
                </a:rPr>
                <a:t>年 </a:t>
              </a:r>
              <a:r>
                <a:rPr lang="en-US" altLang="ja-JP" sz="1600" dirty="0" smtClean="0">
                  <a:latin typeface="ＭＳ Ｐゴシック" panose="020B0600070205080204" pitchFamily="50" charset="-128"/>
                  <a:ea typeface="ＭＳ Ｐゴシック" panose="020B0600070205080204" pitchFamily="50" charset="-128"/>
                </a:rPr>
                <a:t>8</a:t>
              </a:r>
              <a:r>
                <a:rPr lang="ja-JP" altLang="en-US" sz="1600" dirty="0" smtClean="0">
                  <a:latin typeface="ＭＳ Ｐゴシック" panose="020B0600070205080204" pitchFamily="50" charset="-128"/>
                  <a:ea typeface="ＭＳ Ｐゴシック" panose="020B0600070205080204" pitchFamily="50" charset="-128"/>
                </a:rPr>
                <a:t>月 </a:t>
              </a:r>
              <a:r>
                <a:rPr lang="en-US" altLang="ja-JP" sz="1600" dirty="0" smtClean="0">
                  <a:latin typeface="ＭＳ Ｐゴシック" panose="020B0600070205080204" pitchFamily="50" charset="-128"/>
                  <a:ea typeface="ＭＳ Ｐゴシック" panose="020B0600070205080204" pitchFamily="50" charset="-128"/>
                </a:rPr>
                <a:t>4</a:t>
              </a:r>
              <a:r>
                <a:rPr lang="ja-JP" altLang="en-US" sz="1600" dirty="0" smtClean="0">
                  <a:latin typeface="ＭＳ Ｐゴシック" panose="020B0600070205080204" pitchFamily="50" charset="-128"/>
                  <a:ea typeface="ＭＳ Ｐゴシック" panose="020B0600070205080204" pitchFamily="50" charset="-128"/>
                </a:rPr>
                <a:t>日（土）　　</a:t>
              </a:r>
              <a:r>
                <a:rPr lang="en-US" altLang="ja-JP" sz="1600" dirty="0" smtClean="0">
                  <a:latin typeface="ＭＳ Ｐゴシック" panose="020B0600070205080204" pitchFamily="50" charset="-128"/>
                  <a:ea typeface="ＭＳ Ｐゴシック" panose="020B0600070205080204" pitchFamily="50" charset="-128"/>
                </a:rPr>
                <a:t>14:00</a:t>
              </a:r>
              <a:r>
                <a:rPr lang="ja-JP" altLang="en-US" sz="1600" dirty="0" smtClean="0">
                  <a:latin typeface="ＭＳ Ｐゴシック" panose="020B0600070205080204" pitchFamily="50" charset="-128"/>
                  <a:ea typeface="ＭＳ Ｐゴシック" panose="020B0600070205080204" pitchFamily="50" charset="-128"/>
                </a:rPr>
                <a:t>～</a:t>
              </a:r>
              <a:r>
                <a:rPr lang="en-US" altLang="ja-JP" sz="1600" dirty="0" smtClean="0">
                  <a:latin typeface="ＭＳ Ｐゴシック" panose="020B0600070205080204" pitchFamily="50" charset="-128"/>
                  <a:ea typeface="ＭＳ Ｐゴシック" panose="020B0600070205080204" pitchFamily="50" charset="-128"/>
                </a:rPr>
                <a:t>17:30</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35" name="グループ化 34"/>
          <p:cNvGrpSpPr/>
          <p:nvPr/>
        </p:nvGrpSpPr>
        <p:grpSpPr>
          <a:xfrm>
            <a:off x="564690" y="5357857"/>
            <a:ext cx="5738057" cy="276999"/>
            <a:chOff x="564690" y="6777082"/>
            <a:chExt cx="5738057" cy="276999"/>
          </a:xfrm>
        </p:grpSpPr>
        <p:sp>
          <p:nvSpPr>
            <p:cNvPr id="53" name="Text Box 28"/>
            <p:cNvSpPr txBox="1">
              <a:spLocks noChangeArrowheads="1"/>
            </p:cNvSpPr>
            <p:nvPr/>
          </p:nvSpPr>
          <p:spPr bwMode="auto">
            <a:xfrm>
              <a:off x="2681769" y="6777082"/>
              <a:ext cx="15055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a:t>
              </a:r>
              <a:r>
                <a:rPr lang="ja-JP" altLang="en-US" sz="1200" dirty="0" smtClean="0">
                  <a:latin typeface="ＭＳ Ｐゴシック" panose="020B0600070205080204" pitchFamily="50" charset="-128"/>
                </a:rPr>
                <a:t>休憩（</a:t>
              </a:r>
              <a:r>
                <a:rPr lang="en-US" altLang="ja-JP" sz="1200" dirty="0" smtClean="0">
                  <a:latin typeface="ＭＳ Ｐゴシック" panose="020B0600070205080204" pitchFamily="50" charset="-128"/>
                </a:rPr>
                <a:t>15:05-15:15</a:t>
              </a:r>
              <a:r>
                <a:rPr lang="ja-JP" altLang="en-US" sz="1200" dirty="0" smtClean="0">
                  <a:latin typeface="ＭＳ Ｐゴシック" panose="020B0600070205080204" pitchFamily="50" charset="-128"/>
                </a:rPr>
                <a:t>）</a:t>
              </a:r>
              <a:endParaRPr lang="ja-JP" altLang="en-US" sz="1200" dirty="0">
                <a:latin typeface="ＭＳ Ｐゴシック" panose="020B0600070205080204" pitchFamily="50" charset="-128"/>
              </a:endParaRPr>
            </a:p>
          </p:txBody>
        </p:sp>
        <p:cxnSp>
          <p:nvCxnSpPr>
            <p:cNvPr id="54" name="直線コネクタ 20"/>
            <p:cNvCxnSpPr>
              <a:cxnSpLocks noChangeShapeType="1"/>
              <a:endCxn id="53" idx="1"/>
            </p:cNvCxnSpPr>
            <p:nvPr/>
          </p:nvCxnSpPr>
          <p:spPr bwMode="auto">
            <a:xfrm flipV="1">
              <a:off x="564690" y="6915582"/>
              <a:ext cx="2117079" cy="10858"/>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55" name="直線コネクタ 21"/>
            <p:cNvCxnSpPr>
              <a:cxnSpLocks noChangeShapeType="1"/>
            </p:cNvCxnSpPr>
            <p:nvPr/>
          </p:nvCxnSpPr>
          <p:spPr bwMode="auto">
            <a:xfrm>
              <a:off x="4187309" y="6925107"/>
              <a:ext cx="2115438"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11" name="グループ化 10"/>
          <p:cNvGrpSpPr/>
          <p:nvPr/>
        </p:nvGrpSpPr>
        <p:grpSpPr>
          <a:xfrm>
            <a:off x="553481" y="3731961"/>
            <a:ext cx="5779080" cy="298154"/>
            <a:chOff x="553481" y="3731961"/>
            <a:chExt cx="5779080" cy="298154"/>
          </a:xfrm>
        </p:grpSpPr>
        <p:sp>
          <p:nvSpPr>
            <p:cNvPr id="24" name="正方形/長方形 2"/>
            <p:cNvSpPr>
              <a:spLocks noChangeArrowheads="1"/>
            </p:cNvSpPr>
            <p:nvPr/>
          </p:nvSpPr>
          <p:spPr bwMode="auto">
            <a:xfrm>
              <a:off x="668356" y="3731961"/>
              <a:ext cx="1630575" cy="261610"/>
            </a:xfrm>
            <a:prstGeom prst="rect">
              <a:avLst/>
            </a:prstGeom>
            <a:noFill/>
            <a:ln>
              <a:noFill/>
            </a:ln>
          </p:spPr>
          <p:txBody>
            <a:bodyPr wrap="none">
              <a:spAutoFit/>
            </a:bodyPr>
            <a:lstStyle/>
            <a:p>
              <a:pPr algn="l"/>
              <a:r>
                <a:rPr kumimoji="1" lang="ja-JP" altLang="en-US" sz="1100" b="1" dirty="0">
                  <a:latin typeface="ＭＳ Ｐゴシック" panose="020B0600070205080204" pitchFamily="50" charset="-128"/>
                  <a:ea typeface="ＭＳ Ｐゴシック" panose="020B0600070205080204" pitchFamily="50" charset="-128"/>
                </a:rPr>
                <a:t>開会の辞　</a:t>
              </a:r>
              <a:r>
                <a:rPr kumimoji="1" lang="en-US" altLang="ja-JP" sz="1100" b="1" dirty="0" smtClean="0">
                  <a:latin typeface="ＭＳ Ｐゴシック" panose="020B0600070205080204" pitchFamily="50" charset="-128"/>
                  <a:ea typeface="ＭＳ Ｐゴシック" panose="020B0600070205080204" pitchFamily="50" charset="-128"/>
                </a:rPr>
                <a:t>14:00</a:t>
              </a:r>
              <a:r>
                <a:rPr kumimoji="1" lang="ja-JP" altLang="en-US" sz="1100" b="1" dirty="0" smtClean="0">
                  <a:latin typeface="ＭＳ Ｐゴシック" panose="020B0600070205080204" pitchFamily="50" charset="-128"/>
                  <a:ea typeface="ＭＳ Ｐゴシック" panose="020B0600070205080204" pitchFamily="50" charset="-128"/>
                </a:rPr>
                <a:t> </a:t>
              </a:r>
              <a:r>
                <a:rPr kumimoji="1" lang="en-US" altLang="ja-JP" sz="1100" b="1" dirty="0" smtClean="0">
                  <a:latin typeface="ＭＳ Ｐゴシック" panose="020B0600070205080204" pitchFamily="50" charset="-128"/>
                  <a:ea typeface="ＭＳ Ｐゴシック" panose="020B0600070205080204" pitchFamily="50" charset="-128"/>
                </a:rPr>
                <a:t>–14:05</a:t>
              </a:r>
              <a:r>
                <a:rPr kumimoji="1" lang="ja-JP" altLang="en-US" sz="1100" dirty="0" smtClean="0">
                  <a:solidFill>
                    <a:srgbClr val="002060"/>
                  </a:solidFill>
                </a:rPr>
                <a:t> </a:t>
              </a:r>
              <a:endParaRPr kumimoji="1" lang="en-US" altLang="ja-JP" sz="1100" dirty="0">
                <a:solidFill>
                  <a:srgbClr val="002060"/>
                </a:solidFill>
              </a:endParaRPr>
            </a:p>
          </p:txBody>
        </p:sp>
        <p:sp>
          <p:nvSpPr>
            <p:cNvPr id="64" name="テキスト ボックス 37"/>
            <p:cNvSpPr txBox="1">
              <a:spLocks noChangeArrowheads="1"/>
            </p:cNvSpPr>
            <p:nvPr/>
          </p:nvSpPr>
          <p:spPr bwMode="auto">
            <a:xfrm>
              <a:off x="2141713" y="3731961"/>
              <a:ext cx="4190848" cy="261610"/>
            </a:xfrm>
            <a:prstGeom prst="rect">
              <a:avLst/>
            </a:prstGeom>
            <a:noFill/>
            <a:ln w="9525">
              <a:noFill/>
              <a:miter lim="800000"/>
              <a:headEnd/>
              <a:tailEnd/>
            </a:ln>
          </p:spPr>
          <p:txBody>
            <a:bodyPr wrap="square">
              <a:spAutoFit/>
            </a:bodyPr>
            <a:lstStyle/>
            <a:p>
              <a:pPr algn="r"/>
              <a:r>
                <a:rPr lang="ja-JP" altLang="en-US" sz="1100" b="1" dirty="0" smtClean="0">
                  <a:solidFill>
                    <a:srgbClr val="000000"/>
                  </a:solidFill>
                  <a:latin typeface="ＭＳ Ｐゴシック" charset="-128"/>
                </a:rPr>
                <a:t>総合司会：</a:t>
              </a:r>
              <a:r>
                <a:rPr lang="ja-JP" altLang="ja-JP" sz="1100" b="1" dirty="0">
                  <a:solidFill>
                    <a:srgbClr val="000000"/>
                  </a:solidFill>
                  <a:latin typeface="ＭＳ Ｐゴシック" charset="-128"/>
                </a:rPr>
                <a:t>　</a:t>
              </a:r>
              <a:r>
                <a:rPr lang="ja-JP" altLang="en-US" sz="1100" b="1" dirty="0" smtClean="0">
                  <a:solidFill>
                    <a:srgbClr val="000000"/>
                  </a:solidFill>
                  <a:latin typeface="ＭＳ Ｐゴシック" charset="-128"/>
                </a:rPr>
                <a:t>浜松医療センター　リハビリテーション技術科 藤原善裕</a:t>
              </a:r>
              <a:endParaRPr lang="ja-JP" altLang="en-US" sz="1100" b="1" dirty="0">
                <a:solidFill>
                  <a:srgbClr val="000000"/>
                </a:solidFill>
                <a:latin typeface="ＭＳ Ｐゴシック" charset="-128"/>
              </a:endParaRPr>
            </a:p>
          </p:txBody>
        </p:sp>
        <p:sp>
          <p:nvSpPr>
            <p:cNvPr id="57" name="L 字 56"/>
            <p:cNvSpPr/>
            <p:nvPr/>
          </p:nvSpPr>
          <p:spPr>
            <a:xfrm>
              <a:off x="553481" y="379040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grpSp>
        <p:nvGrpSpPr>
          <p:cNvPr id="30" name="グループ化 29"/>
          <p:cNvGrpSpPr/>
          <p:nvPr/>
        </p:nvGrpSpPr>
        <p:grpSpPr>
          <a:xfrm>
            <a:off x="553481" y="4063313"/>
            <a:ext cx="5779081" cy="1314673"/>
            <a:chOff x="553481" y="5272988"/>
            <a:chExt cx="5779081" cy="1314673"/>
          </a:xfrm>
        </p:grpSpPr>
        <p:sp>
          <p:nvSpPr>
            <p:cNvPr id="29" name="正方形/長方形 2"/>
            <p:cNvSpPr>
              <a:spLocks noChangeArrowheads="1"/>
            </p:cNvSpPr>
            <p:nvPr/>
          </p:nvSpPr>
          <p:spPr bwMode="auto">
            <a:xfrm>
              <a:off x="680548" y="5272988"/>
              <a:ext cx="1757212" cy="276999"/>
            </a:xfrm>
            <a:prstGeom prst="rect">
              <a:avLst/>
            </a:prstGeom>
            <a:noFill/>
            <a:ln>
              <a:noFill/>
            </a:ln>
          </p:spPr>
          <p:txBody>
            <a:bodyPr wrap="none">
              <a:spAutoFit/>
            </a:bodyPr>
            <a:lstStyle/>
            <a:p>
              <a:r>
                <a:rPr kumimoji="1" lang="ja-JP" altLang="en-US" sz="1200" b="1" dirty="0" smtClean="0">
                  <a:latin typeface="ＭＳ Ｐゴシック" panose="020B0600070205080204" pitchFamily="50" charset="-128"/>
                  <a:ea typeface="ＭＳ Ｐゴシック" panose="020B0600070205080204" pitchFamily="50" charset="-128"/>
                </a:rPr>
                <a:t>教育講演</a:t>
              </a:r>
              <a:r>
                <a:rPr kumimoji="1" lang="ja-JP" altLang="en-US" sz="1200" b="1" dirty="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14:05 –15:05</a:t>
              </a:r>
              <a:endParaRPr kumimoji="1" lang="en-US" altLang="ja-JP" sz="1200" dirty="0">
                <a:solidFill>
                  <a:srgbClr val="FF0000"/>
                </a:solidFill>
              </a:endParaRPr>
            </a:p>
          </p:txBody>
        </p:sp>
        <p:sp>
          <p:nvSpPr>
            <p:cNvPr id="63" name="テキスト ボックス 62"/>
            <p:cNvSpPr txBox="1"/>
            <p:nvPr/>
          </p:nvSpPr>
          <p:spPr>
            <a:xfrm>
              <a:off x="640320" y="5720732"/>
              <a:ext cx="5579937" cy="646331"/>
            </a:xfrm>
            <a:prstGeom prst="rect">
              <a:avLst/>
            </a:prstGeom>
            <a:noFill/>
          </p:spPr>
          <p:txBody>
            <a:bodyPr wrap="square" rtlCol="0">
              <a:spAutoFit/>
            </a:bodyPr>
            <a:lstStyle/>
            <a:p>
              <a:r>
                <a:rPr lang="en-US" altLang="ja-JP" sz="1800" b="1" dirty="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糖尿病の運動療法に関する基礎知識</a:t>
              </a:r>
              <a:endParaRPr lang="en-US" altLang="ja-JP" sz="1800" b="1" dirty="0" smtClean="0">
                <a:solidFill>
                  <a:srgbClr val="000000"/>
                </a:solidFill>
                <a:latin typeface="ＭＳ Ｐゴシック" panose="020B0600070205080204" pitchFamily="50" charset="-128"/>
                <a:ea typeface="ＭＳ Ｐゴシック" panose="020B0600070205080204" pitchFamily="50" charset="-128"/>
              </a:endParaRPr>
            </a:p>
            <a:p>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　　　　　　　　　　　　　　　　　　～最近の知見を交え～</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en-US" altLang="ja-JP" sz="1800" b="1" dirty="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73" name="テキスト ボックス 72"/>
            <p:cNvSpPr txBox="1"/>
            <p:nvPr/>
          </p:nvSpPr>
          <p:spPr>
            <a:xfrm>
              <a:off x="1438276" y="6310662"/>
              <a:ext cx="4894286" cy="276999"/>
            </a:xfrm>
            <a:prstGeom prst="rect">
              <a:avLst/>
            </a:prstGeom>
            <a:noFill/>
          </p:spPr>
          <p:txBody>
            <a:bodyPr wrap="square" rtlCol="0">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演者： 浜松医科大学医学部附属病院　リハビリテーション部</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牧敏郎</a:t>
              </a:r>
              <a:endParaRPr lang="zh-TW"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65" name="テキスト ボックス 37"/>
            <p:cNvSpPr txBox="1">
              <a:spLocks noChangeArrowheads="1"/>
            </p:cNvSpPr>
            <p:nvPr/>
          </p:nvSpPr>
          <p:spPr bwMode="auto">
            <a:xfrm>
              <a:off x="1133476" y="5513018"/>
              <a:ext cx="5199086" cy="276999"/>
            </a:xfrm>
            <a:prstGeom prst="rect">
              <a:avLst/>
            </a:prstGeom>
            <a:noFill/>
            <a:ln w="9525">
              <a:noFill/>
              <a:miter lim="800000"/>
              <a:headEnd/>
              <a:tailEnd/>
            </a:ln>
          </p:spPr>
          <p:txBody>
            <a:bodyPr wrap="square">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座長：　浜松赤十字病院</a:t>
              </a:r>
              <a:r>
                <a:rPr lang="ja-JP" altLang="en-US" sz="1200" b="1" dirty="0">
                  <a:solidFill>
                    <a:srgbClr val="000000"/>
                  </a:solidFill>
                  <a:latin typeface="ＭＳ Ｐゴシック" panose="020B0600070205080204" pitchFamily="50" charset="-128"/>
                  <a:ea typeface="ＭＳ Ｐゴシック" panose="020B0600070205080204" pitchFamily="50" charset="-128"/>
                </a:rPr>
                <a:t>　医療技術部リハビリテーション</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技術課　浅井聡</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p>
          </p:txBody>
        </p:sp>
        <p:sp>
          <p:nvSpPr>
            <p:cNvPr id="58" name="L 字 57"/>
            <p:cNvSpPr/>
            <p:nvPr/>
          </p:nvSpPr>
          <p:spPr>
            <a:xfrm>
              <a:off x="553481" y="531440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grpSp>
        <p:nvGrpSpPr>
          <p:cNvPr id="37" name="グループ化 36"/>
          <p:cNvGrpSpPr/>
          <p:nvPr/>
        </p:nvGrpSpPr>
        <p:grpSpPr>
          <a:xfrm>
            <a:off x="553481" y="5590144"/>
            <a:ext cx="5779080" cy="1355155"/>
            <a:chOff x="553481" y="7266544"/>
            <a:chExt cx="5779080" cy="1355155"/>
          </a:xfrm>
        </p:grpSpPr>
        <p:sp>
          <p:nvSpPr>
            <p:cNvPr id="96" name="正方形/長方形 2"/>
            <p:cNvSpPr>
              <a:spLocks noChangeArrowheads="1"/>
            </p:cNvSpPr>
            <p:nvPr/>
          </p:nvSpPr>
          <p:spPr bwMode="auto">
            <a:xfrm>
              <a:off x="699598" y="7266544"/>
              <a:ext cx="1911101" cy="276999"/>
            </a:xfrm>
            <a:prstGeom prst="rect">
              <a:avLst/>
            </a:prstGeom>
            <a:noFill/>
            <a:ln>
              <a:noFill/>
            </a:ln>
          </p:spPr>
          <p:txBody>
            <a:bodyPr wrap="none">
              <a:spAutoFit/>
            </a:bodyPr>
            <a:lstStyle/>
            <a:p>
              <a:r>
                <a:rPr kumimoji="1" lang="ja-JP" altLang="en-US" sz="1200" b="1" dirty="0" smtClean="0">
                  <a:latin typeface="ＭＳ Ｐゴシック" panose="020B0600070205080204" pitchFamily="50" charset="-128"/>
                  <a:ea typeface="ＭＳ Ｐゴシック" panose="020B0600070205080204" pitchFamily="50" charset="-128"/>
                </a:rPr>
                <a:t>一般講演 ①</a:t>
              </a:r>
              <a:r>
                <a:rPr kumimoji="1" lang="ja-JP" altLang="en-US" sz="1200" b="1" dirty="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15:15 –16:15</a:t>
              </a:r>
              <a:endParaRPr kumimoji="1" lang="en-US" altLang="ja-JP" sz="1200" dirty="0">
                <a:solidFill>
                  <a:srgbClr val="FF0000"/>
                </a:solidFill>
              </a:endParaRPr>
            </a:p>
          </p:txBody>
        </p:sp>
        <p:sp>
          <p:nvSpPr>
            <p:cNvPr id="99" name="テキスト ボックス 98"/>
            <p:cNvSpPr txBox="1"/>
            <p:nvPr/>
          </p:nvSpPr>
          <p:spPr>
            <a:xfrm>
              <a:off x="640321" y="7757051"/>
              <a:ext cx="5579937" cy="646331"/>
            </a:xfrm>
            <a:prstGeom prst="rect">
              <a:avLst/>
            </a:prstGeom>
            <a:noFill/>
          </p:spPr>
          <p:txBody>
            <a:bodyPr wrap="square" rtlCol="0">
              <a:spAutoFit/>
            </a:bodyPr>
            <a:lstStyle/>
            <a:p>
              <a:r>
                <a:rPr lang="en-US" altLang="ja-JP" sz="1800" b="1" dirty="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腰が痛い！膝が痛い！歩けない！</a:t>
              </a:r>
              <a:endParaRPr lang="en-US" altLang="ja-JP" sz="1800" b="1" dirty="0" smtClean="0">
                <a:solidFill>
                  <a:srgbClr val="000000"/>
                </a:solidFill>
                <a:latin typeface="ＭＳ Ｐゴシック" panose="020B0600070205080204" pitchFamily="50" charset="-128"/>
                <a:ea typeface="ＭＳ Ｐゴシック" panose="020B0600070205080204" pitchFamily="50" charset="-128"/>
              </a:endParaRPr>
            </a:p>
            <a:p>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　　　　　　　　　　待合室でできる運動を実践します！</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en-US" altLang="ja-JP" sz="1800" b="1" dirty="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1" name="テキスト ボックス 80"/>
            <p:cNvSpPr txBox="1"/>
            <p:nvPr/>
          </p:nvSpPr>
          <p:spPr>
            <a:xfrm>
              <a:off x="1926188" y="8344700"/>
              <a:ext cx="4406373" cy="276999"/>
            </a:xfrm>
            <a:prstGeom prst="rect">
              <a:avLst/>
            </a:prstGeom>
            <a:noFill/>
          </p:spPr>
          <p:txBody>
            <a:bodyPr wrap="square" rtlCol="0">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演者：　浜松労災病院　中央リハビリテーション部　安江誠人</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91" name="テキスト ボックス 37"/>
            <p:cNvSpPr txBox="1">
              <a:spLocks noChangeArrowheads="1"/>
            </p:cNvSpPr>
            <p:nvPr/>
          </p:nvSpPr>
          <p:spPr bwMode="auto">
            <a:xfrm>
              <a:off x="2324100" y="7512094"/>
              <a:ext cx="4008461" cy="276999"/>
            </a:xfrm>
            <a:prstGeom prst="rect">
              <a:avLst/>
            </a:prstGeom>
            <a:noFill/>
            <a:ln w="9525">
              <a:noFill/>
              <a:miter lim="800000"/>
              <a:headEnd/>
              <a:tailEnd/>
            </a:ln>
          </p:spPr>
          <p:txBody>
            <a:bodyPr wrap="square">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座長：</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浜松医科大学医学部附属病院　薬剤部　丸山修治</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59" name="L 字 58"/>
            <p:cNvSpPr/>
            <p:nvPr/>
          </p:nvSpPr>
          <p:spPr>
            <a:xfrm>
              <a:off x="553481" y="731465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grpSp>
        <p:nvGrpSpPr>
          <p:cNvPr id="56" name="グループ化 55"/>
          <p:cNvGrpSpPr/>
          <p:nvPr/>
        </p:nvGrpSpPr>
        <p:grpSpPr>
          <a:xfrm>
            <a:off x="540823" y="6935964"/>
            <a:ext cx="5738057" cy="276999"/>
            <a:chOff x="564690" y="6919957"/>
            <a:chExt cx="5738057" cy="276999"/>
          </a:xfrm>
        </p:grpSpPr>
        <p:sp>
          <p:nvSpPr>
            <p:cNvPr id="62" name="Text Box 28"/>
            <p:cNvSpPr txBox="1">
              <a:spLocks noChangeArrowheads="1"/>
            </p:cNvSpPr>
            <p:nvPr/>
          </p:nvSpPr>
          <p:spPr bwMode="auto">
            <a:xfrm>
              <a:off x="2681769" y="6919957"/>
              <a:ext cx="15055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a:t>
              </a:r>
              <a:r>
                <a:rPr lang="ja-JP" altLang="en-US" sz="1200" dirty="0" smtClean="0">
                  <a:latin typeface="ＭＳ Ｐゴシック" panose="020B0600070205080204" pitchFamily="50" charset="-128"/>
                </a:rPr>
                <a:t>休憩（</a:t>
              </a:r>
              <a:r>
                <a:rPr lang="en-US" altLang="ja-JP" sz="1200" dirty="0" smtClean="0">
                  <a:latin typeface="ＭＳ Ｐゴシック" panose="020B0600070205080204" pitchFamily="50" charset="-128"/>
                </a:rPr>
                <a:t>16:15-16:25</a:t>
              </a:r>
              <a:r>
                <a:rPr lang="ja-JP" altLang="en-US" sz="1200" dirty="0" smtClean="0">
                  <a:latin typeface="ＭＳ Ｐゴシック" panose="020B0600070205080204" pitchFamily="50" charset="-128"/>
                </a:rPr>
                <a:t>）</a:t>
              </a:r>
              <a:endParaRPr lang="ja-JP" altLang="en-US" sz="1200" dirty="0">
                <a:latin typeface="ＭＳ Ｐゴシック" panose="020B0600070205080204" pitchFamily="50" charset="-128"/>
              </a:endParaRPr>
            </a:p>
          </p:txBody>
        </p:sp>
        <p:cxnSp>
          <p:nvCxnSpPr>
            <p:cNvPr id="70" name="直線コネクタ 20"/>
            <p:cNvCxnSpPr>
              <a:cxnSpLocks noChangeShapeType="1"/>
              <a:endCxn id="62" idx="1"/>
            </p:cNvCxnSpPr>
            <p:nvPr/>
          </p:nvCxnSpPr>
          <p:spPr bwMode="auto">
            <a:xfrm flipV="1">
              <a:off x="564690" y="7058457"/>
              <a:ext cx="2117079" cy="10858"/>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74" name="直線コネクタ 21"/>
            <p:cNvCxnSpPr>
              <a:cxnSpLocks noChangeShapeType="1"/>
              <a:stCxn id="62" idx="3"/>
            </p:cNvCxnSpPr>
            <p:nvPr/>
          </p:nvCxnSpPr>
          <p:spPr bwMode="auto">
            <a:xfrm>
              <a:off x="4187309" y="7058457"/>
              <a:ext cx="2115438"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75" name="グループ化 74"/>
          <p:cNvGrpSpPr/>
          <p:nvPr/>
        </p:nvGrpSpPr>
        <p:grpSpPr>
          <a:xfrm>
            <a:off x="553481" y="7171294"/>
            <a:ext cx="5779080" cy="1317055"/>
            <a:chOff x="553481" y="7266544"/>
            <a:chExt cx="5779080" cy="1317055"/>
          </a:xfrm>
        </p:grpSpPr>
        <p:sp>
          <p:nvSpPr>
            <p:cNvPr id="76" name="正方形/長方形 2"/>
            <p:cNvSpPr>
              <a:spLocks noChangeArrowheads="1"/>
            </p:cNvSpPr>
            <p:nvPr/>
          </p:nvSpPr>
          <p:spPr bwMode="auto">
            <a:xfrm>
              <a:off x="699598" y="7266544"/>
              <a:ext cx="1911101" cy="276999"/>
            </a:xfrm>
            <a:prstGeom prst="rect">
              <a:avLst/>
            </a:prstGeom>
            <a:noFill/>
            <a:ln>
              <a:noFill/>
            </a:ln>
          </p:spPr>
          <p:txBody>
            <a:bodyPr wrap="none">
              <a:spAutoFit/>
            </a:bodyPr>
            <a:lstStyle/>
            <a:p>
              <a:r>
                <a:rPr kumimoji="1" lang="ja-JP" altLang="en-US" sz="1200" b="1" dirty="0" smtClean="0">
                  <a:latin typeface="ＭＳ Ｐゴシック" panose="020B0600070205080204" pitchFamily="50" charset="-128"/>
                  <a:ea typeface="ＭＳ Ｐゴシック" panose="020B0600070205080204" pitchFamily="50" charset="-128"/>
                </a:rPr>
                <a:t>一般講演 ②</a:t>
              </a:r>
              <a:r>
                <a:rPr kumimoji="1" lang="ja-JP" altLang="en-US" sz="1200" b="1" dirty="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16:25 –17:25</a:t>
              </a:r>
              <a:endParaRPr kumimoji="1" lang="en-US" altLang="ja-JP" sz="1200" dirty="0">
                <a:solidFill>
                  <a:srgbClr val="FF0000"/>
                </a:solidFill>
              </a:endParaRPr>
            </a:p>
          </p:txBody>
        </p:sp>
        <p:sp>
          <p:nvSpPr>
            <p:cNvPr id="77" name="テキスト ボックス 76"/>
            <p:cNvSpPr txBox="1"/>
            <p:nvPr/>
          </p:nvSpPr>
          <p:spPr>
            <a:xfrm>
              <a:off x="640321" y="7738001"/>
              <a:ext cx="5579937" cy="646331"/>
            </a:xfrm>
            <a:prstGeom prst="rect">
              <a:avLst/>
            </a:prstGeom>
            <a:noFill/>
          </p:spPr>
          <p:txBody>
            <a:bodyPr wrap="square" rtlCol="0">
              <a:spAutoFit/>
            </a:bodyPr>
            <a:lstStyle/>
            <a:p>
              <a:r>
                <a:rPr lang="en-US" altLang="ja-JP" sz="1800" b="1" dirty="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心筋梗塞になったけど運動して良いんです！</a:t>
              </a:r>
              <a:endParaRPr lang="en-US" altLang="ja-JP" sz="1800" b="1" dirty="0" smtClean="0">
                <a:solidFill>
                  <a:srgbClr val="000000"/>
                </a:solidFill>
                <a:latin typeface="ＭＳ Ｐゴシック" panose="020B0600070205080204" pitchFamily="50" charset="-128"/>
                <a:ea typeface="ＭＳ Ｐゴシック" panose="020B0600070205080204" pitchFamily="50" charset="-128"/>
              </a:endParaRPr>
            </a:p>
            <a:p>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　　　　　　　～その方法、知りたくありませんか？～　</a:t>
              </a:r>
              <a:r>
                <a:rPr lang="en-US" altLang="ja-JP" sz="1800" b="1"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78" name="テキスト ボックス 77"/>
            <p:cNvSpPr txBox="1"/>
            <p:nvPr/>
          </p:nvSpPr>
          <p:spPr>
            <a:xfrm>
              <a:off x="1926188" y="8306600"/>
              <a:ext cx="4406373" cy="276999"/>
            </a:xfrm>
            <a:prstGeom prst="rect">
              <a:avLst/>
            </a:prstGeom>
            <a:noFill/>
          </p:spPr>
          <p:txBody>
            <a:bodyPr wrap="square" rtlCol="0">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演者：　聖隷三方原病院　リハビリテーション部　山本敦也</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0" name="テキスト ボックス 37"/>
            <p:cNvSpPr txBox="1">
              <a:spLocks noChangeArrowheads="1"/>
            </p:cNvSpPr>
            <p:nvPr/>
          </p:nvSpPr>
          <p:spPr bwMode="auto">
            <a:xfrm>
              <a:off x="2468976" y="7512094"/>
              <a:ext cx="3863585" cy="276999"/>
            </a:xfrm>
            <a:prstGeom prst="rect">
              <a:avLst/>
            </a:prstGeom>
            <a:noFill/>
            <a:ln w="9525">
              <a:noFill/>
              <a:miter lim="800000"/>
              <a:headEnd/>
              <a:tailEnd/>
            </a:ln>
          </p:spPr>
          <p:txBody>
            <a:bodyPr wrap="square">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座長：</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浜松北病院　看護部　法月美佐代</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2" name="L 字 81"/>
            <p:cNvSpPr/>
            <p:nvPr/>
          </p:nvSpPr>
          <p:spPr>
            <a:xfrm>
              <a:off x="553481" y="731465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grpSp>
        <p:nvGrpSpPr>
          <p:cNvPr id="18" name="グループ化 17"/>
          <p:cNvGrpSpPr/>
          <p:nvPr/>
        </p:nvGrpSpPr>
        <p:grpSpPr>
          <a:xfrm>
            <a:off x="553481" y="8495273"/>
            <a:ext cx="5779081" cy="306867"/>
            <a:chOff x="553481" y="8495273"/>
            <a:chExt cx="5779081" cy="306867"/>
          </a:xfrm>
        </p:grpSpPr>
        <p:sp>
          <p:nvSpPr>
            <p:cNvPr id="33" name="正方形/長方形 2"/>
            <p:cNvSpPr>
              <a:spLocks noChangeArrowheads="1"/>
            </p:cNvSpPr>
            <p:nvPr/>
          </p:nvSpPr>
          <p:spPr bwMode="auto">
            <a:xfrm>
              <a:off x="661498" y="8495273"/>
              <a:ext cx="1572866" cy="261610"/>
            </a:xfrm>
            <a:prstGeom prst="rect">
              <a:avLst/>
            </a:prstGeom>
            <a:noFill/>
            <a:ln>
              <a:noFill/>
            </a:ln>
          </p:spPr>
          <p:txBody>
            <a:bodyPr wrap="none">
              <a:spAutoFit/>
            </a:bodyPr>
            <a:lstStyle/>
            <a:p>
              <a:r>
                <a:rPr kumimoji="1" lang="ja-JP" altLang="en-US" sz="1100" b="1" dirty="0">
                  <a:latin typeface="ＭＳ Ｐゴシック" panose="020B0600070205080204" pitchFamily="50" charset="-128"/>
                  <a:ea typeface="ＭＳ Ｐゴシック" panose="020B0600070205080204" pitchFamily="50" charset="-128"/>
                </a:rPr>
                <a:t>閉会の</a:t>
              </a:r>
              <a:r>
                <a:rPr kumimoji="1" lang="ja-JP" altLang="en-US" sz="1100" b="1" dirty="0" smtClean="0">
                  <a:latin typeface="ＭＳ Ｐゴシック" panose="020B0600070205080204" pitchFamily="50" charset="-128"/>
                  <a:ea typeface="ＭＳ Ｐゴシック" panose="020B0600070205080204" pitchFamily="50" charset="-128"/>
                </a:rPr>
                <a:t>辞 </a:t>
              </a:r>
              <a:r>
                <a:rPr kumimoji="1" lang="en-US" altLang="ja-JP" sz="1100" b="1" dirty="0" smtClean="0">
                  <a:latin typeface="ＭＳ Ｐゴシック" panose="020B0600070205080204" pitchFamily="50" charset="-128"/>
                  <a:ea typeface="ＭＳ Ｐゴシック" panose="020B0600070205080204" pitchFamily="50" charset="-128"/>
                </a:rPr>
                <a:t>17:25 </a:t>
              </a:r>
              <a:r>
                <a:rPr kumimoji="1" lang="en-US" altLang="ja-JP" sz="1100" b="1" dirty="0">
                  <a:latin typeface="ＭＳ Ｐゴシック" panose="020B0600070205080204" pitchFamily="50" charset="-128"/>
                  <a:ea typeface="ＭＳ Ｐゴシック" panose="020B0600070205080204" pitchFamily="50" charset="-128"/>
                </a:rPr>
                <a:t>– 17:30</a:t>
              </a:r>
            </a:p>
          </p:txBody>
        </p:sp>
        <p:sp>
          <p:nvSpPr>
            <p:cNvPr id="79" name="L 字 78"/>
            <p:cNvSpPr/>
            <p:nvPr/>
          </p:nvSpPr>
          <p:spPr>
            <a:xfrm>
              <a:off x="553481" y="856242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3" name="テキスト ボックス 37"/>
            <p:cNvSpPr txBox="1">
              <a:spLocks noChangeArrowheads="1"/>
            </p:cNvSpPr>
            <p:nvPr/>
          </p:nvSpPr>
          <p:spPr bwMode="auto">
            <a:xfrm>
              <a:off x="2141714" y="8511925"/>
              <a:ext cx="4190848" cy="261610"/>
            </a:xfrm>
            <a:prstGeom prst="rect">
              <a:avLst/>
            </a:prstGeom>
            <a:noFill/>
            <a:ln w="9525">
              <a:noFill/>
              <a:miter lim="800000"/>
              <a:headEnd/>
              <a:tailEnd/>
            </a:ln>
          </p:spPr>
          <p:txBody>
            <a:bodyPr wrap="square">
              <a:spAutoFit/>
            </a:bodyPr>
            <a:lstStyle/>
            <a:p>
              <a:pPr algn="r"/>
              <a:r>
                <a:rPr lang="ja-JP" altLang="en-US" sz="1100" b="1" dirty="0" smtClean="0">
                  <a:solidFill>
                    <a:srgbClr val="000000"/>
                  </a:solidFill>
                  <a:latin typeface="ＭＳ Ｐゴシック" charset="-128"/>
                </a:rPr>
                <a:t>総合司会：</a:t>
              </a:r>
              <a:r>
                <a:rPr lang="ja-JP" altLang="ja-JP" sz="1100" b="1" dirty="0">
                  <a:solidFill>
                    <a:srgbClr val="000000"/>
                  </a:solidFill>
                  <a:latin typeface="ＭＳ Ｐゴシック" charset="-128"/>
                </a:rPr>
                <a:t>　</a:t>
              </a:r>
              <a:r>
                <a:rPr lang="ja-JP" altLang="en-US" sz="1100" b="1" dirty="0" smtClean="0">
                  <a:solidFill>
                    <a:srgbClr val="000000"/>
                  </a:solidFill>
                  <a:latin typeface="ＭＳ Ｐゴシック" charset="-128"/>
                </a:rPr>
                <a:t>浜松医療センター　リハビリテーション技術科</a:t>
              </a:r>
              <a:r>
                <a:rPr lang="ja-JP" altLang="en-US" sz="1100" b="1" dirty="0">
                  <a:solidFill>
                    <a:srgbClr val="000000"/>
                  </a:solidFill>
                  <a:latin typeface="ＭＳ Ｐゴシック" charset="-128"/>
                </a:rPr>
                <a:t>　</a:t>
              </a:r>
              <a:r>
                <a:rPr lang="ja-JP" altLang="en-US" sz="1100" b="1" dirty="0" smtClean="0">
                  <a:solidFill>
                    <a:srgbClr val="000000"/>
                  </a:solidFill>
                  <a:latin typeface="ＭＳ Ｐゴシック" charset="-128"/>
                </a:rPr>
                <a:t>藤原善裕</a:t>
              </a:r>
              <a:endParaRPr lang="ja-JP" altLang="en-US" sz="1100" b="1" dirty="0">
                <a:solidFill>
                  <a:srgbClr val="000000"/>
                </a:solidFill>
                <a:latin typeface="ＭＳ Ｐゴシック" charset="-128"/>
              </a:endParaRPr>
            </a:p>
          </p:txBody>
        </p:sp>
      </p:gr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460" y="5951593"/>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3"/>
          <p:cNvGraphicFramePr>
            <a:graphicFrameLocks noGrp="1"/>
          </p:cNvGraphicFramePr>
          <p:nvPr>
            <p:extLst>
              <p:ext uri="{D42A27DB-BD31-4B8C-83A1-F6EECF244321}">
                <p14:modId xmlns:p14="http://schemas.microsoft.com/office/powerpoint/2010/main" val="773230228"/>
              </p:ext>
            </p:extLst>
          </p:nvPr>
        </p:nvGraphicFramePr>
        <p:xfrm>
          <a:off x="590310" y="2471776"/>
          <a:ext cx="5729466" cy="1950720"/>
        </p:xfrm>
        <a:graphic>
          <a:graphicData uri="http://schemas.openxmlformats.org/drawingml/2006/table">
            <a:tbl>
              <a:tblPr firstRow="1" bandRow="1">
                <a:tableStyleId>{5940675A-B579-460E-94D1-54222C63F5DA}</a:tableStyleId>
              </a:tblPr>
              <a:tblGrid>
                <a:gridCol w="825148"/>
                <a:gridCol w="2330229"/>
                <a:gridCol w="1720576"/>
                <a:gridCol w="853513"/>
              </a:tblGrid>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ご施設名</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bl>
          </a:graphicData>
        </a:graphic>
      </p:graphicFrame>
      <p:sp>
        <p:nvSpPr>
          <p:cNvPr id="5" name="テキスト ボックス 4"/>
          <p:cNvSpPr txBox="1"/>
          <p:nvPr/>
        </p:nvSpPr>
        <p:spPr>
          <a:xfrm>
            <a:off x="509241" y="378812"/>
            <a:ext cx="5879765" cy="417358"/>
          </a:xfrm>
          <a:prstGeom prst="rect">
            <a:avLst/>
          </a:prstGeom>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a:latin typeface="ＭＳ Ｐゴシック" panose="020B0600070205080204" pitchFamily="50" charset="-128"/>
                <a:ea typeface="ＭＳ Ｐゴシック" panose="020B0600070205080204" pitchFamily="50" charset="-128"/>
              </a:rPr>
              <a:t>FAX</a:t>
            </a:r>
            <a:r>
              <a:rPr kumimoji="1" lang="ja-JP" altLang="en-US" b="1" dirty="0">
                <a:latin typeface="ＭＳ Ｐゴシック" panose="020B0600070205080204" pitchFamily="50" charset="-128"/>
                <a:ea typeface="ＭＳ Ｐゴシック" panose="020B0600070205080204" pitchFamily="50" charset="-128"/>
              </a:rPr>
              <a:t>送付先：</a:t>
            </a:r>
            <a:r>
              <a:rPr kumimoji="1" lang="en-US" altLang="ja-JP" b="1" dirty="0">
                <a:latin typeface="ＭＳ Ｐゴシック" panose="020B0600070205080204" pitchFamily="50" charset="-128"/>
                <a:ea typeface="ＭＳ Ｐゴシック" panose="020B0600070205080204" pitchFamily="50" charset="-128"/>
              </a:rPr>
              <a:t>053-435-2354</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030873" y="752582"/>
            <a:ext cx="4787494" cy="417358"/>
          </a:xfrm>
          <a:prstGeom prst="rect">
            <a:avLst/>
          </a:prstGeom>
          <a:noFill/>
        </p:spPr>
        <p:txBody>
          <a:bodyPr wrap="square" rtlCol="0">
            <a:spAutoFit/>
          </a:bodyPr>
          <a:lstStyle/>
          <a:p>
            <a:pPr algn="ctr"/>
            <a:r>
              <a:rPr kumimoji="1" lang="ja-JP" altLang="en-US" b="1" dirty="0" smtClean="0">
                <a:latin typeface="ＭＳ Ｐゴシック" panose="020B0600070205080204" pitchFamily="50" charset="-128"/>
                <a:ea typeface="ＭＳ Ｐゴシック" panose="020B0600070205080204" pitchFamily="50" charset="-128"/>
              </a:rPr>
              <a:t>第</a:t>
            </a:r>
            <a:r>
              <a:rPr kumimoji="1" lang="en-US" altLang="ja-JP" b="1" dirty="0">
                <a:latin typeface="ＭＳ Ｐゴシック" panose="020B0600070205080204" pitchFamily="50" charset="-128"/>
                <a:ea typeface="ＭＳ Ｐゴシック" panose="020B0600070205080204" pitchFamily="50" charset="-128"/>
              </a:rPr>
              <a:t>9</a:t>
            </a:r>
            <a:r>
              <a:rPr kumimoji="1" lang="ja-JP" altLang="en-US" b="1" dirty="0" smtClean="0">
                <a:latin typeface="ＭＳ Ｐゴシック" panose="020B0600070205080204" pitchFamily="50" charset="-128"/>
                <a:ea typeface="ＭＳ Ｐゴシック" panose="020B0600070205080204" pitchFamily="50" charset="-128"/>
              </a:rPr>
              <a:t>回</a:t>
            </a:r>
            <a:r>
              <a:rPr kumimoji="1" lang="ja-JP" altLang="en-US" b="1" u="dbl" dirty="0" smtClean="0">
                <a:latin typeface="ＭＳ Ｐゴシック" panose="020B0600070205080204" pitchFamily="50" charset="-128"/>
                <a:ea typeface="ＭＳ Ｐゴシック" panose="020B0600070205080204" pitchFamily="50" charset="-128"/>
              </a:rPr>
              <a:t> </a:t>
            </a:r>
            <a:r>
              <a:rPr kumimoji="1" lang="ja-JP" altLang="en-US" b="1" u="dbl" dirty="0">
                <a:latin typeface="ＭＳ Ｐゴシック" panose="020B0600070205080204" pitchFamily="50" charset="-128"/>
                <a:ea typeface="ＭＳ Ｐゴシック" panose="020B0600070205080204" pitchFamily="50" charset="-128"/>
              </a:rPr>
              <a:t>はまま</a:t>
            </a:r>
            <a:r>
              <a:rPr kumimoji="1" lang="ja-JP" altLang="en-US" b="1" u="dbl" dirty="0" err="1">
                <a:latin typeface="ＭＳ Ｐゴシック" panose="020B0600070205080204" pitchFamily="50" charset="-128"/>
                <a:ea typeface="ＭＳ Ｐゴシック" panose="020B0600070205080204" pitchFamily="50" charset="-128"/>
              </a:rPr>
              <a:t>つ</a:t>
            </a:r>
            <a:r>
              <a:rPr kumimoji="1" lang="en-US" altLang="ja-JP" b="1" u="dbl" dirty="0">
                <a:latin typeface="ＭＳ Ｐゴシック" panose="020B0600070205080204" pitchFamily="50" charset="-128"/>
                <a:ea typeface="ＭＳ Ｐゴシック" panose="020B0600070205080204" pitchFamily="50" charset="-128"/>
              </a:rPr>
              <a:t>CDE</a:t>
            </a:r>
            <a:r>
              <a:rPr kumimoji="1" lang="ja-JP" altLang="en-US" b="1" u="dbl" dirty="0">
                <a:latin typeface="ＭＳ Ｐゴシック" panose="020B0600070205080204" pitchFamily="50" charset="-128"/>
                <a:ea typeface="ＭＳ Ｐゴシック" panose="020B0600070205080204" pitchFamily="50" charset="-128"/>
              </a:rPr>
              <a:t>研究会 参加申込書</a:t>
            </a:r>
          </a:p>
        </p:txBody>
      </p:sp>
      <p:sp>
        <p:nvSpPr>
          <p:cNvPr id="8" name="テキスト ボックス 7"/>
          <p:cNvSpPr txBox="1"/>
          <p:nvPr/>
        </p:nvSpPr>
        <p:spPr>
          <a:xfrm>
            <a:off x="973113" y="1074286"/>
            <a:ext cx="4914524" cy="3693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上記</a:t>
            </a:r>
            <a:r>
              <a:rPr kumimoji="1" lang="en-US" altLang="ja-JP" sz="900" dirty="0">
                <a:latin typeface="ＭＳ Ｐゴシック" panose="020B0600070205080204" pitchFamily="50" charset="-128"/>
                <a:ea typeface="ＭＳ Ｐゴシック" panose="020B0600070205080204" pitchFamily="50" charset="-128"/>
              </a:rPr>
              <a:t>FAX</a:t>
            </a:r>
            <a:r>
              <a:rPr kumimoji="1" lang="ja-JP" altLang="en-US" sz="900" dirty="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また、お問合せ等ございましたら下記お問合せ欄にご記入もしくは、お問合せ先までご連絡ください。</a:t>
            </a:r>
          </a:p>
        </p:txBody>
      </p:sp>
      <p:sp>
        <p:nvSpPr>
          <p:cNvPr id="10" name="Text Box 35"/>
          <p:cNvSpPr txBox="1">
            <a:spLocks noChangeArrowheads="1"/>
          </p:cNvSpPr>
          <p:nvPr/>
        </p:nvSpPr>
        <p:spPr bwMode="auto">
          <a:xfrm>
            <a:off x="2151311" y="1453045"/>
            <a:ext cx="236603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a:solidFill>
                  <a:schemeClr val="tx1"/>
                </a:solidFill>
                <a:latin typeface="ＭＳ Ｐゴシック" panose="020B0600070205080204" pitchFamily="50" charset="-128"/>
                <a:ea typeface="ＭＳ Ｐゴシック" panose="020B0600070205080204" pitchFamily="50" charset="-128"/>
              </a:rPr>
              <a:t>平成</a:t>
            </a:r>
            <a:r>
              <a:rPr lang="en-US" altLang="ja-JP" sz="1200" dirty="0">
                <a:solidFill>
                  <a:schemeClr val="tx1"/>
                </a:solidFill>
                <a:latin typeface="ＭＳ Ｐゴシック" panose="020B0600070205080204" pitchFamily="50" charset="-128"/>
                <a:ea typeface="ＭＳ Ｐゴシック" panose="020B0600070205080204" pitchFamily="50" charset="-128"/>
              </a:rPr>
              <a:t>30</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年</a:t>
            </a:r>
            <a:r>
              <a:rPr lang="en-US" altLang="ja-JP" sz="1200" dirty="0">
                <a:solidFill>
                  <a:schemeClr val="tx1"/>
                </a:solidFill>
                <a:latin typeface="ＭＳ Ｐゴシック" panose="020B0600070205080204" pitchFamily="50" charset="-128"/>
                <a:ea typeface="ＭＳ Ｐゴシック" panose="020B0600070205080204" pitchFamily="50" charset="-128"/>
              </a:rPr>
              <a:t>8</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月</a:t>
            </a:r>
            <a:r>
              <a:rPr lang="en-US" altLang="ja-JP" sz="1200" dirty="0">
                <a:solidFill>
                  <a:schemeClr val="tx1"/>
                </a:solidFill>
                <a:latin typeface="ＭＳ Ｐゴシック" panose="020B0600070205080204" pitchFamily="50" charset="-128"/>
                <a:ea typeface="ＭＳ Ｐゴシック" panose="020B0600070205080204" pitchFamily="50" charset="-128"/>
              </a:rPr>
              <a:t>4</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日</a:t>
            </a:r>
            <a:r>
              <a:rPr lang="ja-JP" altLang="en-US" sz="1200" dirty="0">
                <a:solidFill>
                  <a:schemeClr val="tx1"/>
                </a:solidFill>
                <a:latin typeface="ＭＳ Ｐゴシック" panose="020B0600070205080204" pitchFamily="50" charset="-128"/>
                <a:ea typeface="ＭＳ Ｐゴシック" panose="020B0600070205080204" pitchFamily="50" charset="-128"/>
              </a:rPr>
              <a:t>（土）　</a:t>
            </a:r>
            <a:r>
              <a:rPr lang="en-US" altLang="ja-JP" sz="1200" dirty="0">
                <a:latin typeface="ＭＳ Ｐゴシック" panose="020B0600070205080204" pitchFamily="50" charset="-128"/>
                <a:ea typeface="ＭＳ Ｐゴシック" panose="020B0600070205080204" pitchFamily="50" charset="-128"/>
              </a:rPr>
              <a:t>14:00</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17</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30</a:t>
            </a:r>
          </a:p>
        </p:txBody>
      </p:sp>
      <p:sp>
        <p:nvSpPr>
          <p:cNvPr id="11" name="角丸四角形 5"/>
          <p:cNvSpPr>
            <a:spLocks noChangeArrowheads="1"/>
          </p:cNvSpPr>
          <p:nvPr/>
        </p:nvSpPr>
        <p:spPr bwMode="auto">
          <a:xfrm>
            <a:off x="1191737" y="1459085"/>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2055061" y="1692548"/>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階　「孔雀の間」</a:t>
            </a:r>
          </a:p>
          <a:p>
            <a:r>
              <a:rPr lang="ja-JP" altLang="en-US" sz="1200" dirty="0">
                <a:latin typeface="ＭＳ Ｐゴシック" panose="020B0600070205080204" pitchFamily="50" charset="-128"/>
                <a:ea typeface="ＭＳ Ｐゴシック" panose="020B0600070205080204" pitchFamily="50" charset="-128"/>
              </a:rPr>
              <a:t>浜松市中区東伊場</a:t>
            </a:r>
            <a:r>
              <a:rPr lang="en-US" altLang="ja-JP" sz="1200" dirty="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TEL</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1191737" y="179208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graphicFrame>
        <p:nvGraphicFramePr>
          <p:cNvPr id="9" name="表 8"/>
          <p:cNvGraphicFramePr>
            <a:graphicFrameLocks noGrp="1"/>
          </p:cNvGraphicFramePr>
          <p:nvPr>
            <p:extLst>
              <p:ext uri="{D42A27DB-BD31-4B8C-83A1-F6EECF244321}">
                <p14:modId xmlns:p14="http://schemas.microsoft.com/office/powerpoint/2010/main" val="669926883"/>
              </p:ext>
            </p:extLst>
          </p:nvPr>
        </p:nvGraphicFramePr>
        <p:xfrm>
          <a:off x="583939" y="4685696"/>
          <a:ext cx="5729468" cy="368905"/>
        </p:xfrm>
        <a:graphic>
          <a:graphicData uri="http://schemas.openxmlformats.org/drawingml/2006/table">
            <a:tbl>
              <a:tblPr firstRow="1" bandRow="1">
                <a:tableStyleId>{5940675A-B579-460E-94D1-54222C63F5DA}</a:tableStyleId>
              </a:tblPr>
              <a:tblGrid>
                <a:gridCol w="5729468"/>
              </a:tblGrid>
              <a:tr h="368905">
                <a:tc>
                  <a:txBody>
                    <a:bodyPr/>
                    <a:lstStyle/>
                    <a:p>
                      <a:endParaRPr kumimoji="1" lang="ja-JP" altLang="en-US" dirty="0"/>
                    </a:p>
                  </a:txBody>
                  <a:tcPr/>
                </a:tc>
              </a:tr>
            </a:tbl>
          </a:graphicData>
        </a:graphic>
      </p:graphicFrame>
      <p:sp>
        <p:nvSpPr>
          <p:cNvPr id="16" name="テキスト ボックス 15"/>
          <p:cNvSpPr txBox="1"/>
          <p:nvPr/>
        </p:nvSpPr>
        <p:spPr>
          <a:xfrm>
            <a:off x="882580" y="4429468"/>
            <a:ext cx="5076672" cy="253916"/>
          </a:xfrm>
          <a:prstGeom prst="rect">
            <a:avLst/>
          </a:prstGeom>
          <a:noFill/>
        </p:spPr>
        <p:txBody>
          <a:bodyPr wrap="square" rtlCol="0">
            <a:spAutoFit/>
          </a:bodyPr>
          <a:lstStyle/>
          <a:p>
            <a:pPr algn="ctr"/>
            <a:r>
              <a:rPr kumimoji="1" lang="en-US" altLang="ja-JP" sz="1050" b="1" dirty="0">
                <a:latin typeface="ＭＳ Ｐゴシック" panose="020B0600070205080204" pitchFamily="50" charset="-128"/>
                <a:ea typeface="ＭＳ Ｐゴシック" panose="020B0600070205080204" pitchFamily="50" charset="-128"/>
              </a:rPr>
              <a:t>&lt; </a:t>
            </a:r>
            <a:r>
              <a:rPr kumimoji="1" lang="ja-JP" altLang="en-US" sz="1050" b="1" dirty="0">
                <a:latin typeface="ＭＳ Ｐゴシック" panose="020B0600070205080204" pitchFamily="50" charset="-128"/>
                <a:ea typeface="ＭＳ Ｐゴシック" panose="020B0600070205080204" pitchFamily="50" charset="-128"/>
              </a:rPr>
              <a:t>ご質問等</a:t>
            </a:r>
            <a:r>
              <a:rPr kumimoji="1" lang="ja-JP" altLang="en-US" sz="1000" b="1" dirty="0">
                <a:latin typeface="ＭＳ Ｐゴシック" panose="020B0600070205080204" pitchFamily="50" charset="-128"/>
                <a:ea typeface="ＭＳ Ｐゴシック" panose="020B0600070205080204" pitchFamily="50" charset="-128"/>
              </a:rPr>
              <a:t>ございましたら</a:t>
            </a:r>
            <a:r>
              <a:rPr kumimoji="1" lang="ja-JP" altLang="en-US" sz="1050" b="1" dirty="0">
                <a:latin typeface="ＭＳ Ｐゴシック" panose="020B0600070205080204" pitchFamily="50" charset="-128"/>
                <a:ea typeface="ＭＳ Ｐゴシック" panose="020B0600070205080204" pitchFamily="50" charset="-128"/>
              </a:rPr>
              <a:t>、ご記入ください </a:t>
            </a:r>
            <a:r>
              <a:rPr kumimoji="1" lang="en-US" altLang="ja-JP" sz="1050" b="1" dirty="0">
                <a:latin typeface="ＭＳ Ｐゴシック" panose="020B0600070205080204" pitchFamily="50" charset="-128"/>
                <a:ea typeface="ＭＳ Ｐゴシック" panose="020B0600070205080204" pitchFamily="50" charset="-128"/>
              </a:rPr>
              <a:t>&gt;</a:t>
            </a:r>
          </a:p>
        </p:txBody>
      </p:sp>
      <p:sp>
        <p:nvSpPr>
          <p:cNvPr id="15" name="テキスト ボックス 14"/>
          <p:cNvSpPr txBox="1"/>
          <p:nvPr/>
        </p:nvSpPr>
        <p:spPr>
          <a:xfrm>
            <a:off x="3217877" y="5039054"/>
            <a:ext cx="2749327" cy="553998"/>
          </a:xfrm>
          <a:prstGeom prst="rect">
            <a:avLst/>
          </a:prstGeom>
          <a:noFill/>
        </p:spPr>
        <p:txBody>
          <a:bodyPr wrap="square" rtlCol="0">
            <a:spAutoFit/>
          </a:bodyPr>
          <a:lstStyle/>
          <a:p>
            <a:pPr algn="r"/>
            <a:r>
              <a:rPr kumimoji="1" lang="ja-JP" altLang="en-US" sz="1000" dirty="0">
                <a:latin typeface="ＭＳ Ｐゴシック" panose="020B0600070205080204" pitchFamily="50" charset="-128"/>
                <a:ea typeface="ＭＳ Ｐゴシック" panose="020B0600070205080204" pitchFamily="50" charset="-128"/>
              </a:rPr>
              <a:t>お問合せ先：浜松医科大学　第二内科</a:t>
            </a:r>
            <a:endParaRPr kumimoji="1" lang="en-US" altLang="ja-JP" sz="1000" dirty="0">
              <a:latin typeface="ＭＳ Ｐゴシック" panose="020B0600070205080204" pitchFamily="50" charset="-128"/>
              <a:ea typeface="ＭＳ Ｐゴシック" panose="020B0600070205080204" pitchFamily="50" charset="-128"/>
            </a:endParaRPr>
          </a:p>
          <a:p>
            <a:pPr algn="r"/>
            <a:r>
              <a:rPr kumimoji="1" lang="en-US" altLang="ja-JP" sz="1000" dirty="0">
                <a:latin typeface="ＭＳ Ｐゴシック" panose="020B0600070205080204" pitchFamily="50" charset="-128"/>
                <a:ea typeface="ＭＳ Ｐゴシック" panose="020B0600070205080204" pitchFamily="50" charset="-128"/>
              </a:rPr>
              <a:t>TEL</a:t>
            </a:r>
            <a:r>
              <a:rPr kumimoji="1" lang="ja-JP" altLang="en-US" sz="1000" dirty="0">
                <a:latin typeface="ＭＳ Ｐゴシック" panose="020B0600070205080204" pitchFamily="50" charset="-128"/>
                <a:ea typeface="ＭＳ Ｐゴシック" panose="020B0600070205080204" pitchFamily="50" charset="-128"/>
              </a:rPr>
              <a:t>：</a:t>
            </a:r>
            <a:r>
              <a:rPr kumimoji="1" lang="en-US" altLang="ja-JP" sz="1000" dirty="0">
                <a:latin typeface="ＭＳ Ｐゴシック" panose="020B0600070205080204" pitchFamily="50" charset="-128"/>
                <a:ea typeface="ＭＳ Ｐゴシック" panose="020B0600070205080204" pitchFamily="50" charset="-128"/>
              </a:rPr>
              <a:t>053-435-2262</a:t>
            </a:r>
            <a:r>
              <a:rPr kumimoji="1" lang="ja-JP" altLang="en-US" sz="1000" dirty="0">
                <a:latin typeface="ＭＳ Ｐゴシック" panose="020B0600070205080204" pitchFamily="50" charset="-128"/>
                <a:ea typeface="ＭＳ Ｐゴシック" panose="020B0600070205080204" pitchFamily="50" charset="-128"/>
              </a:rPr>
              <a:t>　</a:t>
            </a:r>
            <a:endParaRPr kumimoji="1" lang="en-US" altLang="ja-JP" sz="1000" dirty="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968455" y="5677024"/>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878442" y="9308349"/>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＊車でお越しの方はホテル隣の専用駐車場にお停め下さい。なお、駐車料金は無料です（駐車券をお持ちください）。</a:t>
            </a:r>
          </a:p>
        </p:txBody>
      </p:sp>
      <p:sp>
        <p:nvSpPr>
          <p:cNvPr id="28" name="角丸四角形 5"/>
          <p:cNvSpPr>
            <a:spLocks noChangeArrowheads="1"/>
          </p:cNvSpPr>
          <p:nvPr/>
        </p:nvSpPr>
        <p:spPr bwMode="auto">
          <a:xfrm>
            <a:off x="1191012" y="212747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2055061" y="2116956"/>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御一人様　</a:t>
            </a:r>
            <a:r>
              <a:rPr lang="en-US" altLang="ja-JP" sz="1200" dirty="0">
                <a:latin typeface="ＭＳ Ｐゴシック" panose="020B0600070205080204" pitchFamily="50" charset="-128"/>
                <a:ea typeface="ＭＳ Ｐゴシック" panose="020B0600070205080204" pitchFamily="50" charset="-128"/>
              </a:rPr>
              <a:t>500</a:t>
            </a:r>
            <a:r>
              <a:rPr lang="ja-JP" altLang="en-US" sz="1200" dirty="0">
                <a:latin typeface="ＭＳ Ｐゴシック" panose="020B0600070205080204" pitchFamily="50" charset="-128"/>
                <a:ea typeface="ＭＳ Ｐゴシック" panose="020B0600070205080204" pitchFamily="50" charset="-128"/>
              </a:rPr>
              <a:t>円</a:t>
            </a:r>
          </a:p>
        </p:txBody>
      </p:sp>
      <p:sp>
        <p:nvSpPr>
          <p:cNvPr id="27" name="円/楕円 26"/>
          <p:cNvSpPr/>
          <p:nvPr/>
        </p:nvSpPr>
        <p:spPr>
          <a:xfrm>
            <a:off x="2871789" y="7991475"/>
            <a:ext cx="371475" cy="342900"/>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005474" y="5257800"/>
            <a:ext cx="4652377" cy="477054"/>
          </a:xfrm>
          <a:prstGeom prst="rect">
            <a:avLst/>
          </a:prstGeom>
          <a:noFill/>
        </p:spPr>
        <p:txBody>
          <a:bodyPr wrap="square" rtlCol="0">
            <a:spAutoFit/>
          </a:bodyPr>
          <a:lstStyle/>
          <a:p>
            <a:r>
              <a:rPr lang="ja-JP" altLang="en-US" sz="1100" u="sng" dirty="0">
                <a:hlinkClick r:id="rId4"/>
              </a:rPr>
              <a:t>はままつ</a:t>
            </a:r>
            <a:r>
              <a:rPr lang="en-US" altLang="ja-JP" sz="1100" u="sng" dirty="0">
                <a:hlinkClick r:id="rId4"/>
              </a:rPr>
              <a:t>CDE</a:t>
            </a:r>
            <a:r>
              <a:rPr lang="ja-JP" altLang="en-US" sz="1100" u="sng" dirty="0">
                <a:hlinkClick r:id="rId4"/>
              </a:rPr>
              <a:t>研究会ホームページ</a:t>
            </a:r>
            <a:endParaRPr lang="en-US" altLang="ja-JP" sz="1100" u="sng" dirty="0">
              <a:hlinkClick r:id="rId4"/>
            </a:endParaRPr>
          </a:p>
          <a:p>
            <a:r>
              <a:rPr lang="en-US" altLang="ja-JP" sz="1400" u="sng" dirty="0">
                <a:hlinkClick r:id="rId4"/>
              </a:rPr>
              <a:t>http://www.hamamatsu-cde.com</a:t>
            </a:r>
            <a:endParaRPr kumimoji="1" lang="ja-JP" altLang="en-US" sz="1400" dirty="0"/>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1787</TotalTime>
  <Words>320</Words>
  <Application>Microsoft Office PowerPoint</Application>
  <PresentationFormat>A4 210 x 297 mm</PresentationFormat>
  <Paragraphs>82</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FUJI</cp:lastModifiedBy>
  <cp:revision>147</cp:revision>
  <cp:lastPrinted>2018-05-27T17:06:48Z</cp:lastPrinted>
  <dcterms:created xsi:type="dcterms:W3CDTF">2014-06-23T12:09:29Z</dcterms:created>
  <dcterms:modified xsi:type="dcterms:W3CDTF">2018-05-30T12:39:29Z</dcterms:modified>
</cp:coreProperties>
</file>